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56" r:id="rId3"/>
    <p:sldId id="257" r:id="rId4"/>
    <p:sldId id="258" r:id="rId5"/>
    <p:sldId id="259" r:id="rId6"/>
    <p:sldId id="271"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3" autoAdjust="0"/>
    <p:restoredTop sz="94642" autoAdjust="0"/>
  </p:normalViewPr>
  <p:slideViewPr>
    <p:cSldViewPr>
      <p:cViewPr varScale="1">
        <p:scale>
          <a:sx n="68" d="100"/>
          <a:sy n="68" d="100"/>
        </p:scale>
        <p:origin x="-1195" y="-3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1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ECD3AB-E70C-4904-AA75-886AAB5BDE76}"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8E38F3-E770-41DE-B4A8-F0FFA12D044F}" type="slidenum">
              <a:rPr lang="en-US" smtClean="0"/>
              <a:t>‹#›</a:t>
            </a:fld>
            <a:endParaRPr lang="en-US"/>
          </a:p>
        </p:txBody>
      </p:sp>
    </p:spTree>
    <p:extLst>
      <p:ext uri="{BB962C8B-B14F-4D97-AF65-F5344CB8AC3E}">
        <p14:creationId xmlns:p14="http://schemas.microsoft.com/office/powerpoint/2010/main" val="2676863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ECD3AB-E70C-4904-AA75-886AAB5BDE76}"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8E38F3-E770-41DE-B4A8-F0FFA12D044F}" type="slidenum">
              <a:rPr lang="en-US" smtClean="0"/>
              <a:t>‹#›</a:t>
            </a:fld>
            <a:endParaRPr lang="en-US"/>
          </a:p>
        </p:txBody>
      </p:sp>
    </p:spTree>
    <p:extLst>
      <p:ext uri="{BB962C8B-B14F-4D97-AF65-F5344CB8AC3E}">
        <p14:creationId xmlns:p14="http://schemas.microsoft.com/office/powerpoint/2010/main" val="321829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ECD3AB-E70C-4904-AA75-886AAB5BDE76}"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8E38F3-E770-41DE-B4A8-F0FFA12D044F}" type="slidenum">
              <a:rPr lang="en-US" smtClean="0"/>
              <a:t>‹#›</a:t>
            </a:fld>
            <a:endParaRPr lang="en-US"/>
          </a:p>
        </p:txBody>
      </p:sp>
    </p:spTree>
    <p:extLst>
      <p:ext uri="{BB962C8B-B14F-4D97-AF65-F5344CB8AC3E}">
        <p14:creationId xmlns:p14="http://schemas.microsoft.com/office/powerpoint/2010/main" val="1211788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ECD3AB-E70C-4904-AA75-886AAB5BDE76}"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8E38F3-E770-41DE-B4A8-F0FFA12D044F}" type="slidenum">
              <a:rPr lang="en-US" smtClean="0"/>
              <a:t>‹#›</a:t>
            </a:fld>
            <a:endParaRPr lang="en-US"/>
          </a:p>
        </p:txBody>
      </p:sp>
    </p:spTree>
    <p:extLst>
      <p:ext uri="{BB962C8B-B14F-4D97-AF65-F5344CB8AC3E}">
        <p14:creationId xmlns:p14="http://schemas.microsoft.com/office/powerpoint/2010/main" val="1730015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ECD3AB-E70C-4904-AA75-886AAB5BDE76}"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8E38F3-E770-41DE-B4A8-F0FFA12D044F}" type="slidenum">
              <a:rPr lang="en-US" smtClean="0"/>
              <a:t>‹#›</a:t>
            </a:fld>
            <a:endParaRPr lang="en-US"/>
          </a:p>
        </p:txBody>
      </p:sp>
    </p:spTree>
    <p:extLst>
      <p:ext uri="{BB962C8B-B14F-4D97-AF65-F5344CB8AC3E}">
        <p14:creationId xmlns:p14="http://schemas.microsoft.com/office/powerpoint/2010/main" val="4233590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ECD3AB-E70C-4904-AA75-886AAB5BDE76}"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8E38F3-E770-41DE-B4A8-F0FFA12D044F}" type="slidenum">
              <a:rPr lang="en-US" smtClean="0"/>
              <a:t>‹#›</a:t>
            </a:fld>
            <a:endParaRPr lang="en-US"/>
          </a:p>
        </p:txBody>
      </p:sp>
    </p:spTree>
    <p:extLst>
      <p:ext uri="{BB962C8B-B14F-4D97-AF65-F5344CB8AC3E}">
        <p14:creationId xmlns:p14="http://schemas.microsoft.com/office/powerpoint/2010/main" val="540393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AECD3AB-E70C-4904-AA75-886AAB5BDE76}" type="datetimeFigureOut">
              <a:rPr lang="en-US" smtClean="0"/>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8E38F3-E770-41DE-B4A8-F0FFA12D044F}" type="slidenum">
              <a:rPr lang="en-US" smtClean="0"/>
              <a:t>‹#›</a:t>
            </a:fld>
            <a:endParaRPr lang="en-US"/>
          </a:p>
        </p:txBody>
      </p:sp>
    </p:spTree>
    <p:extLst>
      <p:ext uri="{BB962C8B-B14F-4D97-AF65-F5344CB8AC3E}">
        <p14:creationId xmlns:p14="http://schemas.microsoft.com/office/powerpoint/2010/main" val="1600714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ECD3AB-E70C-4904-AA75-886AAB5BDE76}" type="datetimeFigureOut">
              <a:rPr lang="en-US" smtClean="0"/>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8E38F3-E770-41DE-B4A8-F0FFA12D044F}" type="slidenum">
              <a:rPr lang="en-US" smtClean="0"/>
              <a:t>‹#›</a:t>
            </a:fld>
            <a:endParaRPr lang="en-US"/>
          </a:p>
        </p:txBody>
      </p:sp>
    </p:spTree>
    <p:extLst>
      <p:ext uri="{BB962C8B-B14F-4D97-AF65-F5344CB8AC3E}">
        <p14:creationId xmlns:p14="http://schemas.microsoft.com/office/powerpoint/2010/main" val="3763326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ECD3AB-E70C-4904-AA75-886AAB5BDE76}" type="datetimeFigureOut">
              <a:rPr lang="en-US" smtClean="0"/>
              <a:t>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8E38F3-E770-41DE-B4A8-F0FFA12D044F}" type="slidenum">
              <a:rPr lang="en-US" smtClean="0"/>
              <a:t>‹#›</a:t>
            </a:fld>
            <a:endParaRPr lang="en-US"/>
          </a:p>
        </p:txBody>
      </p:sp>
    </p:spTree>
    <p:extLst>
      <p:ext uri="{BB962C8B-B14F-4D97-AF65-F5344CB8AC3E}">
        <p14:creationId xmlns:p14="http://schemas.microsoft.com/office/powerpoint/2010/main" val="1936316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ECD3AB-E70C-4904-AA75-886AAB5BDE76}"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8E38F3-E770-41DE-B4A8-F0FFA12D044F}" type="slidenum">
              <a:rPr lang="en-US" smtClean="0"/>
              <a:t>‹#›</a:t>
            </a:fld>
            <a:endParaRPr lang="en-US"/>
          </a:p>
        </p:txBody>
      </p:sp>
    </p:spTree>
    <p:extLst>
      <p:ext uri="{BB962C8B-B14F-4D97-AF65-F5344CB8AC3E}">
        <p14:creationId xmlns:p14="http://schemas.microsoft.com/office/powerpoint/2010/main" val="1064171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ECD3AB-E70C-4904-AA75-886AAB5BDE76}"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8E38F3-E770-41DE-B4A8-F0FFA12D044F}" type="slidenum">
              <a:rPr lang="en-US" smtClean="0"/>
              <a:t>‹#›</a:t>
            </a:fld>
            <a:endParaRPr lang="en-US"/>
          </a:p>
        </p:txBody>
      </p:sp>
    </p:spTree>
    <p:extLst>
      <p:ext uri="{BB962C8B-B14F-4D97-AF65-F5344CB8AC3E}">
        <p14:creationId xmlns:p14="http://schemas.microsoft.com/office/powerpoint/2010/main" val="3626211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ECD3AB-E70C-4904-AA75-886AAB5BDE76}" type="datetimeFigureOut">
              <a:rPr lang="en-US" smtClean="0"/>
              <a:t>12/7/2016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8E38F3-E770-41DE-B4A8-F0FFA12D044F}" type="slidenum">
              <a:rPr lang="en-US" smtClean="0"/>
              <a:t>‹#›</a:t>
            </a:fld>
            <a:endParaRPr lang="en-US"/>
          </a:p>
        </p:txBody>
      </p:sp>
    </p:spTree>
    <p:extLst>
      <p:ext uri="{BB962C8B-B14F-4D97-AF65-F5344CB8AC3E}">
        <p14:creationId xmlns:p14="http://schemas.microsoft.com/office/powerpoint/2010/main" val="1799789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emf"/><Relationship Id="rId5" Type="http://schemas.openxmlformats.org/officeDocument/2006/relationships/oleObject" Target="../embeddings/oleObject3.bin"/><Relationship Id="rId4" Type="http://schemas.openxmlformats.org/officeDocument/2006/relationships/image" Target="../media/image13.emf"/></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c.bas.bg/" TargetMode="External"/><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hyperlink" Target="http://www.bren.b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524000"/>
            <a:ext cx="6858000" cy="2387600"/>
          </a:xfrm>
        </p:spPr>
        <p:txBody>
          <a:bodyPr vert="horz" lIns="91440" tIns="45720" rIns="91440" bIns="45720" rtlCol="0" anchor="ctr">
            <a:noAutofit/>
          </a:bodyPr>
          <a:lstStyle/>
          <a:p>
            <a:pPr indent="431800">
              <a:spcAft>
                <a:spcPts val="1000"/>
              </a:spcAft>
            </a:pPr>
            <a:r>
              <a:rPr lang="en-US" sz="4800" i="1" dirty="0" smtClean="0">
                <a:solidFill>
                  <a:srgbClr val="1F497D"/>
                </a:solidFill>
                <a:latin typeface="Times New Roman" panose="02020603050405020304" pitchFamily="18" charset="0"/>
                <a:ea typeface="Calibri" panose="020F0502020204030204" pitchFamily="34" charset="0"/>
                <a:cs typeface="Arial" panose="020B0604020202020204" pitchFamily="34" charset="0"/>
              </a:rPr>
              <a:t>Vision for the engagement </a:t>
            </a:r>
            <a:r>
              <a:rPr lang="en-US" sz="4800" i="1" dirty="0">
                <a:solidFill>
                  <a:srgbClr val="1F497D"/>
                </a:solidFill>
                <a:latin typeface="Times New Roman" panose="02020603050405020304" pitchFamily="18" charset="0"/>
                <a:ea typeface="Calibri" panose="020F0502020204030204" pitchFamily="34" charset="0"/>
                <a:cs typeface="Arial" panose="020B0604020202020204" pitchFamily="34" charset="0"/>
              </a:rPr>
              <a:t>of the e-Facilitator in School in the Inspiring Science Education environment</a:t>
            </a:r>
            <a:r>
              <a:rPr lang="bg-BG" sz="4800" i="1" dirty="0">
                <a:solidFill>
                  <a:srgbClr val="1F497D"/>
                </a:solidFill>
                <a:latin typeface="Times New Roman" panose="02020603050405020304" pitchFamily="18" charset="0"/>
                <a:ea typeface="Calibri" panose="020F0502020204030204" pitchFamily="34" charset="0"/>
                <a:cs typeface="Arial" panose="020B0604020202020204" pitchFamily="34" charset="0"/>
              </a:rPr>
              <a:t/>
            </a:r>
            <a:br>
              <a:rPr lang="bg-BG" sz="4800" i="1" dirty="0">
                <a:solidFill>
                  <a:srgbClr val="1F497D"/>
                </a:solidFill>
                <a:latin typeface="Times New Roman" panose="02020603050405020304" pitchFamily="18" charset="0"/>
                <a:ea typeface="Calibri" panose="020F0502020204030204" pitchFamily="34" charset="0"/>
                <a:cs typeface="Arial" panose="020B0604020202020204" pitchFamily="34" charset="0"/>
              </a:rPr>
            </a:br>
            <a:endParaRPr lang="bg-BG" sz="4800" i="1" dirty="0">
              <a:solidFill>
                <a:srgbClr val="1F497D"/>
              </a:solidFill>
              <a:latin typeface="Times New Roman" panose="02020603050405020304" pitchFamily="18" charset="0"/>
              <a:ea typeface="Calibri" panose="020F0502020204030204" pitchFamily="34" charset="0"/>
              <a:cs typeface="Arial" panose="020B0604020202020204" pitchFamily="34" charset="0"/>
            </a:endParaRPr>
          </a:p>
        </p:txBody>
      </p:sp>
      <p:sp>
        <p:nvSpPr>
          <p:cNvPr id="3" name="Subtitle 2"/>
          <p:cNvSpPr>
            <a:spLocks noGrp="1"/>
          </p:cNvSpPr>
          <p:nvPr>
            <p:ph type="subTitle" idx="1"/>
          </p:nvPr>
        </p:nvSpPr>
        <p:spPr>
          <a:xfrm>
            <a:off x="1447800" y="4495800"/>
            <a:ext cx="6400800" cy="1752600"/>
          </a:xfrm>
        </p:spPr>
        <p:txBody>
          <a:bodyPr>
            <a:normAutofit fontScale="92500" lnSpcReduction="20000"/>
          </a:bodyPr>
          <a:lstStyle/>
          <a:p>
            <a:r>
              <a:rPr lang="en-US" dirty="0" err="1" smtClean="0"/>
              <a:t>Radoslav</a:t>
            </a:r>
            <a:r>
              <a:rPr lang="en-US" dirty="0" smtClean="0"/>
              <a:t> </a:t>
            </a:r>
            <a:r>
              <a:rPr lang="en-US" dirty="0" err="1" smtClean="0"/>
              <a:t>Yoshinov</a:t>
            </a:r>
            <a:endParaRPr lang="en-US" dirty="0" smtClean="0"/>
          </a:p>
          <a:p>
            <a:r>
              <a:rPr lang="en-US" dirty="0" err="1" smtClean="0"/>
              <a:t>Monka</a:t>
            </a:r>
            <a:r>
              <a:rPr lang="en-US" dirty="0" smtClean="0"/>
              <a:t> </a:t>
            </a:r>
            <a:r>
              <a:rPr lang="en-US" dirty="0" err="1" smtClean="0"/>
              <a:t>Kotseva</a:t>
            </a:r>
            <a:endParaRPr lang="en-US" dirty="0" smtClean="0"/>
          </a:p>
          <a:p>
            <a:r>
              <a:rPr lang="en-US" dirty="0" smtClean="0"/>
              <a:t>Laboratory of Telematics at the Bulgarian Academy of Sciences</a:t>
            </a:r>
            <a:endParaRPr lang="bg-BG" dirty="0"/>
          </a:p>
        </p:txBody>
      </p:sp>
    </p:spTree>
    <p:extLst>
      <p:ext uri="{BB962C8B-B14F-4D97-AF65-F5344CB8AC3E}">
        <p14:creationId xmlns:p14="http://schemas.microsoft.com/office/powerpoint/2010/main" val="28333260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81000" y="228600"/>
            <a:ext cx="8382000" cy="6324600"/>
          </a:xfrm>
          <a:prstGeom prst="rect">
            <a:avLst/>
          </a:prstGeom>
        </p:spPr>
      </p:pic>
    </p:spTree>
    <p:extLst>
      <p:ext uri="{BB962C8B-B14F-4D97-AF65-F5344CB8AC3E}">
        <p14:creationId xmlns:p14="http://schemas.microsoft.com/office/powerpoint/2010/main" val="929423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76200" y="533400"/>
            <a:ext cx="8991600" cy="5943600"/>
          </a:xfrm>
          <a:prstGeom prst="rect">
            <a:avLst/>
          </a:prstGeom>
        </p:spPr>
      </p:pic>
    </p:spTree>
    <p:extLst>
      <p:ext uri="{BB962C8B-B14F-4D97-AF65-F5344CB8AC3E}">
        <p14:creationId xmlns:p14="http://schemas.microsoft.com/office/powerpoint/2010/main" val="3967342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457199"/>
            <a:ext cx="8317487" cy="6115520"/>
          </a:xfrm>
          <a:prstGeom prst="rect">
            <a:avLst/>
          </a:prstGeom>
        </p:spPr>
        <p:txBody>
          <a:bodyPr wrap="square">
            <a:spAutoFit/>
          </a:bodyPr>
          <a:lstStyle/>
          <a:p>
            <a:pPr indent="431800">
              <a:lnSpc>
                <a:spcPct val="115000"/>
              </a:lnSpc>
              <a:spcBef>
                <a:spcPts val="600"/>
              </a:spcBef>
              <a:spcAft>
                <a:spcPts val="600"/>
              </a:spcAft>
            </a:pPr>
            <a:r>
              <a:rPr lang="en-GB" sz="2800" b="1" dirty="0" smtClean="0">
                <a:effectLst/>
                <a:latin typeface="Times New Roman"/>
                <a:ea typeface="Calibri"/>
                <a:cs typeface="Arial"/>
              </a:rPr>
              <a:t>Here are some of the teachers’ roles which they perform throughout the school day and over the course of the school year. </a:t>
            </a:r>
            <a:endParaRPr lang="en-US" sz="2800" b="1"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Mediator of learning</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Disciplinarian or controller of student </a:t>
            </a:r>
            <a:r>
              <a:rPr lang="en-GB" dirty="0" err="1" smtClean="0">
                <a:effectLst/>
                <a:latin typeface="Times New Roman"/>
                <a:ea typeface="Calibri"/>
                <a:cs typeface="Arial"/>
              </a:rPr>
              <a:t>behavior</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Parent substitute</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Confidant to students</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Judge of achievement</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Organizer of curriculum</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Scholar and research specialist</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Member of teachers’ organization</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Performer of roles in the community</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Public servant</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Expert in some area of knowledge or skills</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ICT Specialist</a:t>
            </a:r>
            <a:endParaRPr lang="en-US" sz="1600" dirty="0">
              <a:ea typeface="Calibri"/>
              <a:cs typeface="Arial"/>
            </a:endParaRPr>
          </a:p>
          <a:p>
            <a:pPr marL="342900" marR="0" lvl="0" indent="-342900">
              <a:lnSpc>
                <a:spcPct val="115000"/>
              </a:lnSpc>
              <a:spcBef>
                <a:spcPts val="0"/>
              </a:spcBef>
              <a:spcAft>
                <a:spcPts val="0"/>
              </a:spcAft>
              <a:buFont typeface="Symbol"/>
              <a:buChar char=""/>
            </a:pPr>
            <a:r>
              <a:rPr lang="en-GB" dirty="0" smtClean="0">
                <a:effectLst/>
                <a:latin typeface="Times New Roman"/>
                <a:ea typeface="Calibri"/>
                <a:cs typeface="Arial"/>
              </a:rPr>
              <a:t>Community leader</a:t>
            </a:r>
          </a:p>
          <a:p>
            <a:pPr marL="342900" marR="0" lvl="0" indent="-342900">
              <a:lnSpc>
                <a:spcPct val="115000"/>
              </a:lnSpc>
              <a:spcBef>
                <a:spcPts val="0"/>
              </a:spcBef>
              <a:spcAft>
                <a:spcPts val="0"/>
              </a:spcAft>
              <a:buFont typeface="Symbol"/>
              <a:buChar char=""/>
            </a:pPr>
            <a:r>
              <a:rPr lang="en-GB" dirty="0" smtClean="0">
                <a:effectLst/>
                <a:latin typeface="Times New Roman"/>
                <a:ea typeface="Calibri"/>
              </a:rPr>
              <a:t>Agent of social change</a:t>
            </a:r>
            <a:endParaRPr lang="en-US" dirty="0"/>
          </a:p>
        </p:txBody>
      </p:sp>
    </p:spTree>
    <p:extLst>
      <p:ext uri="{BB962C8B-B14F-4D97-AF65-F5344CB8AC3E}">
        <p14:creationId xmlns:p14="http://schemas.microsoft.com/office/powerpoint/2010/main" val="158534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76200" y="762000"/>
            <a:ext cx="8915400" cy="5715000"/>
          </a:xfrm>
          <a:prstGeom prst="rect">
            <a:avLst/>
          </a:prstGeom>
        </p:spPr>
      </p:pic>
      <p:sp>
        <p:nvSpPr>
          <p:cNvPr id="5" name="TextBox 4"/>
          <p:cNvSpPr txBox="1"/>
          <p:nvPr/>
        </p:nvSpPr>
        <p:spPr>
          <a:xfrm>
            <a:off x="533400" y="152400"/>
            <a:ext cx="7848600" cy="523220"/>
          </a:xfrm>
          <a:prstGeom prst="rect">
            <a:avLst/>
          </a:prstGeom>
          <a:noFill/>
        </p:spPr>
        <p:txBody>
          <a:bodyPr wrap="square" rtlCol="0">
            <a:spAutoFit/>
          </a:bodyPr>
          <a:lstStyle/>
          <a:p>
            <a:r>
              <a:rPr lang="en-US" sz="2800" b="1" dirty="0" smtClean="0"/>
              <a:t>Who is Who in the TPCK model of </a:t>
            </a:r>
            <a:r>
              <a:rPr lang="en-US" sz="2800" b="1" dirty="0" err="1" smtClean="0"/>
              <a:t>Mishra&amp;Kohler</a:t>
            </a:r>
            <a:r>
              <a:rPr lang="en-US" sz="2800" b="1" dirty="0" smtClean="0"/>
              <a:t> </a:t>
            </a:r>
            <a:endParaRPr lang="en-US" sz="2800" b="1" dirty="0"/>
          </a:p>
        </p:txBody>
      </p:sp>
    </p:spTree>
    <p:extLst>
      <p:ext uri="{BB962C8B-B14F-4D97-AF65-F5344CB8AC3E}">
        <p14:creationId xmlns:p14="http://schemas.microsoft.com/office/powerpoint/2010/main" val="39852018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040958908"/>
              </p:ext>
            </p:extLst>
          </p:nvPr>
        </p:nvGraphicFramePr>
        <p:xfrm>
          <a:off x="0" y="1676400"/>
          <a:ext cx="9072443" cy="5181600"/>
        </p:xfrm>
        <a:graphic>
          <a:graphicData uri="http://schemas.openxmlformats.org/presentationml/2006/ole">
            <mc:AlternateContent xmlns:mc="http://schemas.openxmlformats.org/markup-compatibility/2006">
              <mc:Choice xmlns:v="urn:schemas-microsoft-com:vml" Requires="v">
                <p:oleObj spid="_x0000_s2072" r:id="rId3" imgW="10058400" imgH="6400800" progId="Unknown">
                  <p:embed/>
                </p:oleObj>
              </mc:Choice>
              <mc:Fallback>
                <p:oleObj r:id="rId3" imgW="10058400" imgH="6400800" progId="Unknown">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676400"/>
                        <a:ext cx="9072443" cy="5181600"/>
                      </a:xfrm>
                      <a:prstGeom prst="rect">
                        <a:avLst/>
                      </a:prstGeom>
                      <a:noFill/>
                    </p:spPr>
                  </p:pic>
                </p:oleObj>
              </mc:Fallback>
            </mc:AlternateContent>
          </a:graphicData>
        </a:graphic>
      </p:graphicFrame>
      <p:sp>
        <p:nvSpPr>
          <p:cNvPr id="6" name="TextBox 5"/>
          <p:cNvSpPr txBox="1"/>
          <p:nvPr/>
        </p:nvSpPr>
        <p:spPr>
          <a:xfrm>
            <a:off x="76200" y="152398"/>
            <a:ext cx="4953000" cy="584775"/>
          </a:xfrm>
          <a:prstGeom prst="rect">
            <a:avLst/>
          </a:prstGeom>
          <a:noFill/>
        </p:spPr>
        <p:txBody>
          <a:bodyPr wrap="square" rtlCol="0">
            <a:spAutoFit/>
          </a:bodyPr>
          <a:lstStyle/>
          <a:p>
            <a:r>
              <a:rPr lang="en-US" sz="3200" b="1" dirty="0" smtClean="0"/>
              <a:t>How is changed the scheme </a:t>
            </a:r>
            <a:endParaRPr lang="en-US" sz="3200" b="1" dirty="0"/>
          </a:p>
        </p:txBody>
      </p:sp>
      <p:graphicFrame>
        <p:nvGraphicFramePr>
          <p:cNvPr id="7" name="Object 6"/>
          <p:cNvGraphicFramePr>
            <a:graphicFrameLocks noChangeAspect="1"/>
          </p:cNvGraphicFramePr>
          <p:nvPr>
            <p:extLst>
              <p:ext uri="{D42A27DB-BD31-4B8C-83A1-F6EECF244321}">
                <p14:modId xmlns:p14="http://schemas.microsoft.com/office/powerpoint/2010/main" val="425524683"/>
              </p:ext>
            </p:extLst>
          </p:nvPr>
        </p:nvGraphicFramePr>
        <p:xfrm>
          <a:off x="5724572" y="0"/>
          <a:ext cx="3440932" cy="1877627"/>
        </p:xfrm>
        <a:graphic>
          <a:graphicData uri="http://schemas.openxmlformats.org/presentationml/2006/ole">
            <mc:AlternateContent xmlns:mc="http://schemas.openxmlformats.org/markup-compatibility/2006">
              <mc:Choice xmlns:v="urn:schemas-microsoft-com:vml" Requires="v">
                <p:oleObj spid="_x0000_s2073" r:id="rId5" imgW="10058400" imgH="6400800" progId="Unknown">
                  <p:embed/>
                </p:oleObj>
              </mc:Choice>
              <mc:Fallback>
                <p:oleObj r:id="rId5" imgW="10058400" imgH="6400800" progId="Unknown">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4572" y="0"/>
                        <a:ext cx="3440932" cy="187762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40744336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533400" y="533400"/>
            <a:ext cx="8077200" cy="6096000"/>
          </a:xfrm>
          <a:prstGeom prst="rect">
            <a:avLst/>
          </a:prstGeom>
        </p:spPr>
      </p:pic>
      <p:sp>
        <p:nvSpPr>
          <p:cNvPr id="6" name="TextBox 5"/>
          <p:cNvSpPr txBox="1"/>
          <p:nvPr/>
        </p:nvSpPr>
        <p:spPr>
          <a:xfrm>
            <a:off x="914400" y="76200"/>
            <a:ext cx="7696200" cy="646331"/>
          </a:xfrm>
          <a:prstGeom prst="rect">
            <a:avLst/>
          </a:prstGeom>
          <a:noFill/>
        </p:spPr>
        <p:txBody>
          <a:bodyPr wrap="square" rtlCol="0">
            <a:spAutoFit/>
          </a:bodyPr>
          <a:lstStyle/>
          <a:p>
            <a:r>
              <a:rPr lang="en-GB" i="1" dirty="0"/>
              <a:t>Honey &amp; Mumford’s learning styles and their relation to Kolb’s learning styles</a:t>
            </a:r>
            <a:endParaRPr lang="en-US" i="1" dirty="0"/>
          </a:p>
          <a:p>
            <a:endParaRPr lang="en-US" dirty="0"/>
          </a:p>
        </p:txBody>
      </p:sp>
    </p:spTree>
    <p:extLst>
      <p:ext uri="{BB962C8B-B14F-4D97-AF65-F5344CB8AC3E}">
        <p14:creationId xmlns:p14="http://schemas.microsoft.com/office/powerpoint/2010/main" val="33594295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610600" cy="6400800"/>
          </a:xfrm>
        </p:spPr>
        <p:txBody>
          <a:bodyPr>
            <a:normAutofit fontScale="85000" lnSpcReduction="20000"/>
          </a:bodyPr>
          <a:lstStyle/>
          <a:p>
            <a:pPr marL="0" marR="0" indent="431800" algn="just">
              <a:lnSpc>
                <a:spcPct val="115000"/>
              </a:lnSpc>
              <a:spcBef>
                <a:spcPts val="0"/>
              </a:spcBef>
              <a:spcAft>
                <a:spcPts val="1000"/>
              </a:spcAft>
            </a:pPr>
            <a:r>
              <a:rPr lang="en-GB" dirty="0" smtClean="0">
                <a:effectLst/>
                <a:latin typeface="Times New Roman"/>
                <a:ea typeface="Calibri"/>
                <a:cs typeface="Arial"/>
              </a:rPr>
              <a:t>Important are the role functions of the e-facilitator in personalizing the learning process, in both directions ₋ content and pace of learning, matching the education materials to the individual needs of the learner and according to his capacity and style of learning in the context of STEM (science, technology, engineering, and mathematics) education.</a:t>
            </a:r>
            <a:endParaRPr lang="en-US" sz="2800" dirty="0">
              <a:ea typeface="Calibri"/>
              <a:cs typeface="Arial"/>
            </a:endParaRPr>
          </a:p>
          <a:p>
            <a:r>
              <a:rPr lang="en-GB" dirty="0" smtClean="0">
                <a:effectLst/>
                <a:latin typeface="Times New Roman"/>
                <a:ea typeface="Calibri"/>
              </a:rPr>
              <a:t>This ensures the more complex perception of the relations and flaws: Stakeholder – Content provider; Web visitor – content(LMS,CMS, repositories); Web visitor – Community; Teacher (author) – Content provider; Parent – Content provider, Parent-teacher (author); Community creation –community management; School educational content – administration; Quality assurance; Quant ITive, environment, statistical and event Analysis; Tutoring of Web visitor, Authors, content providers, stakeholders, parents; Functional Help desk for the environment; etc.</a:t>
            </a:r>
            <a:endParaRPr lang="en-US" dirty="0"/>
          </a:p>
        </p:txBody>
      </p:sp>
    </p:spTree>
    <p:extLst>
      <p:ext uri="{BB962C8B-B14F-4D97-AF65-F5344CB8AC3E}">
        <p14:creationId xmlns:p14="http://schemas.microsoft.com/office/powerpoint/2010/main" val="3311930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Thanks for </a:t>
            </a:r>
            <a:r>
              <a:rPr lang="en-US" smtClean="0"/>
              <a:t>your attention</a:t>
            </a:r>
            <a:r>
              <a:rPr lang="bg-BG" smtClean="0"/>
              <a:t> </a:t>
            </a:r>
            <a:r>
              <a:rPr lang="bg-BG" dirty="0" smtClean="0"/>
              <a:t>!</a:t>
            </a:r>
            <a:endParaRPr lang="en-US" dirty="0"/>
          </a:p>
        </p:txBody>
      </p:sp>
      <p:pic>
        <p:nvPicPr>
          <p:cNvPr id="4" name="21e18aad-cf89-49b2-bfd7-20ad2b027e64" descr="2_DISCOVERY%20SPACE%20MAIN"/>
          <p:cNvPicPr>
            <a:picLocks noChangeAspect="1" noChangeArrowheads="1"/>
          </p:cNvPicPr>
          <p:nvPr/>
        </p:nvPicPr>
        <p:blipFill>
          <a:blip r:embed="rId2" cstate="print"/>
          <a:srcRect l="3258" t="1424" r="1628"/>
          <a:stretch>
            <a:fillRect/>
          </a:stretch>
        </p:blipFill>
        <p:spPr bwMode="auto">
          <a:xfrm>
            <a:off x="177800" y="1295399"/>
            <a:ext cx="6832600" cy="4881171"/>
          </a:xfrm>
          <a:prstGeom prst="rect">
            <a:avLst/>
          </a:prstGeom>
          <a:noFill/>
          <a:ln w="9525">
            <a:noFill/>
            <a:miter lim="800000"/>
            <a:headEnd/>
            <a:tailEnd/>
          </a:ln>
        </p:spPr>
      </p:pic>
      <p:sp>
        <p:nvSpPr>
          <p:cNvPr id="5" name="Rectangle 4"/>
          <p:cNvSpPr/>
          <p:nvPr/>
        </p:nvSpPr>
        <p:spPr>
          <a:xfrm>
            <a:off x="4876800" y="4436534"/>
            <a:ext cx="4191000" cy="2031325"/>
          </a:xfrm>
          <a:prstGeom prst="rect">
            <a:avLst/>
          </a:prstGeom>
        </p:spPr>
        <p:txBody>
          <a:bodyPr wrap="square">
            <a:spAutoFit/>
          </a:bodyPr>
          <a:lstStyle/>
          <a:p>
            <a:r>
              <a:rPr lang="en-US" i="1" dirty="0">
                <a:solidFill>
                  <a:schemeClr val="bg2"/>
                </a:solidFill>
              </a:rPr>
              <a:t>Assoc. Prof. </a:t>
            </a:r>
            <a:r>
              <a:rPr lang="en-US" i="1" dirty="0" err="1">
                <a:solidFill>
                  <a:schemeClr val="bg2"/>
                </a:solidFill>
              </a:rPr>
              <a:t>Radoslav</a:t>
            </a:r>
            <a:r>
              <a:rPr lang="en-US" i="1" dirty="0"/>
              <a:t> </a:t>
            </a:r>
            <a:r>
              <a:rPr lang="en-US" i="1" dirty="0" err="1"/>
              <a:t>Yoshinov</a:t>
            </a:r>
            <a:r>
              <a:rPr lang="en-US" i="1" dirty="0"/>
              <a:t> PhD</a:t>
            </a:r>
            <a:endParaRPr lang="en-US" dirty="0"/>
          </a:p>
          <a:p>
            <a:r>
              <a:rPr lang="en-US" i="1" dirty="0">
                <a:solidFill>
                  <a:schemeClr val="bg2"/>
                </a:solidFill>
              </a:rPr>
              <a:t>Bulgaria , Sofia 1113</a:t>
            </a:r>
            <a:endParaRPr lang="en-US" dirty="0">
              <a:solidFill>
                <a:schemeClr val="bg2"/>
              </a:solidFill>
            </a:endParaRPr>
          </a:p>
          <a:p>
            <a:r>
              <a:rPr lang="en-US" i="1" dirty="0">
                <a:solidFill>
                  <a:schemeClr val="bg2"/>
                </a:solidFill>
              </a:rPr>
              <a:t>Acad. G. </a:t>
            </a:r>
            <a:r>
              <a:rPr lang="en-US" i="1" dirty="0" err="1">
                <a:solidFill>
                  <a:schemeClr val="bg2"/>
                </a:solidFill>
              </a:rPr>
              <a:t>Bonchev</a:t>
            </a:r>
            <a:r>
              <a:rPr lang="en-US" i="1" dirty="0">
                <a:solidFill>
                  <a:schemeClr val="bg2"/>
                </a:solidFill>
              </a:rPr>
              <a:t> str., </a:t>
            </a:r>
            <a:r>
              <a:rPr lang="en-US" i="1" dirty="0"/>
              <a:t>Block 8</a:t>
            </a:r>
            <a:endParaRPr lang="en-US" dirty="0"/>
          </a:p>
          <a:p>
            <a:r>
              <a:rPr lang="en-US" i="1" dirty="0">
                <a:solidFill>
                  <a:schemeClr val="bg2"/>
                </a:solidFill>
              </a:rPr>
              <a:t>Laboratory of Telemat</a:t>
            </a:r>
            <a:r>
              <a:rPr lang="en-US" i="1" dirty="0"/>
              <a:t>ics - BAS </a:t>
            </a:r>
            <a:r>
              <a:rPr lang="en-US" i="1" dirty="0" smtClean="0"/>
              <a:t>/Director;</a:t>
            </a:r>
            <a:endParaRPr lang="en-US" dirty="0"/>
          </a:p>
          <a:p>
            <a:r>
              <a:rPr lang="en-US" i="1" dirty="0">
                <a:solidFill>
                  <a:schemeClr val="bg2"/>
                </a:solidFill>
              </a:rPr>
              <a:t>Tel.     +359 2 979 289</a:t>
            </a:r>
            <a:r>
              <a:rPr lang="en-US" i="1" dirty="0"/>
              <a:t>6</a:t>
            </a:r>
            <a:endParaRPr lang="en-US" dirty="0"/>
          </a:p>
          <a:p>
            <a:r>
              <a:rPr lang="en-US" i="1" dirty="0">
                <a:solidFill>
                  <a:schemeClr val="bg2"/>
                </a:solidFill>
              </a:rPr>
              <a:t>Mobile +359 888 627</a:t>
            </a:r>
            <a:r>
              <a:rPr lang="en-US" i="1" dirty="0"/>
              <a:t>190</a:t>
            </a:r>
            <a:endParaRPr lang="en-US" dirty="0"/>
          </a:p>
          <a:p>
            <a:r>
              <a:rPr lang="en-US" u="sng" dirty="0">
                <a:hlinkClick r:id="rId3"/>
              </a:rPr>
              <a:t>www.cc.bas.bg</a:t>
            </a:r>
            <a:r>
              <a:rPr lang="en-US" dirty="0"/>
              <a:t>; </a:t>
            </a:r>
            <a:r>
              <a:rPr lang="en-US" u="sng" dirty="0">
                <a:hlinkClick r:id="rId4"/>
              </a:rPr>
              <a:t>www.bren.bg</a:t>
            </a:r>
            <a:endParaRPr lang="en-US" dirty="0"/>
          </a:p>
        </p:txBody>
      </p:sp>
      <p:sp>
        <p:nvSpPr>
          <p:cNvPr id="6" name="TextBox 5"/>
          <p:cNvSpPr txBox="1"/>
          <p:nvPr/>
        </p:nvSpPr>
        <p:spPr>
          <a:xfrm>
            <a:off x="1066800" y="5334000"/>
            <a:ext cx="2527300" cy="707886"/>
          </a:xfrm>
          <a:prstGeom prst="rect">
            <a:avLst/>
          </a:prstGeom>
          <a:noFill/>
        </p:spPr>
        <p:txBody>
          <a:bodyPr wrap="square" rtlCol="0">
            <a:spAutoFit/>
          </a:bodyPr>
          <a:lstStyle/>
          <a:p>
            <a:r>
              <a:rPr lang="en-US" sz="4000" dirty="0" smtClean="0">
                <a:solidFill>
                  <a:schemeClr val="bg2"/>
                </a:solidFill>
              </a:rPr>
              <a:t>Questions?</a:t>
            </a:r>
            <a:endParaRPr lang="en-US" sz="4000" dirty="0">
              <a:solidFill>
                <a:schemeClr val="bg2"/>
              </a:solidFill>
            </a:endParaRPr>
          </a:p>
        </p:txBody>
      </p:sp>
    </p:spTree>
    <p:extLst>
      <p:ext uri="{BB962C8B-B14F-4D97-AF65-F5344CB8AC3E}">
        <p14:creationId xmlns:p14="http://schemas.microsoft.com/office/powerpoint/2010/main" val="3826209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28600" y="1295400"/>
            <a:ext cx="8686800" cy="5257800"/>
          </a:xfrm>
          <a:prstGeom prst="rect">
            <a:avLst/>
          </a:prstGeom>
        </p:spPr>
      </p:pic>
      <p:sp>
        <p:nvSpPr>
          <p:cNvPr id="7" name="Rectangle 6"/>
          <p:cNvSpPr/>
          <p:nvPr/>
        </p:nvSpPr>
        <p:spPr>
          <a:xfrm>
            <a:off x="2438400" y="152400"/>
            <a:ext cx="4572000" cy="954107"/>
          </a:xfrm>
          <a:prstGeom prst="rect">
            <a:avLst/>
          </a:prstGeom>
        </p:spPr>
        <p:txBody>
          <a:bodyPr>
            <a:spAutoFit/>
          </a:bodyPr>
          <a:lstStyle/>
          <a:p>
            <a:r>
              <a:rPr lang="en-US" sz="2800" b="1" dirty="0" smtClean="0"/>
              <a:t>Principal Architecture of the ODS&amp;ISE WEB environment</a:t>
            </a:r>
            <a:endParaRPr lang="en-US" sz="2800" b="1" dirty="0"/>
          </a:p>
        </p:txBody>
      </p:sp>
    </p:spTree>
    <p:extLst>
      <p:ext uri="{BB962C8B-B14F-4D97-AF65-F5344CB8AC3E}">
        <p14:creationId xmlns:p14="http://schemas.microsoft.com/office/powerpoint/2010/main" val="3683830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529"/>
            <a:ext cx="8229600" cy="1143000"/>
          </a:xfrm>
        </p:spPr>
        <p:txBody>
          <a:bodyPr>
            <a:normAutofit fontScale="90000"/>
          </a:bodyPr>
          <a:lstStyle/>
          <a:p>
            <a:r>
              <a:rPr lang="en-US" dirty="0" smtClean="0"/>
              <a:t>Social network Architecture of the ISE WEB learning environment</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0" y="1364588"/>
            <a:ext cx="8915400" cy="5486400"/>
          </a:xfrm>
          <a:prstGeom prst="rect">
            <a:avLst/>
          </a:prstGeom>
        </p:spPr>
      </p:pic>
    </p:spTree>
    <p:extLst>
      <p:ext uri="{BB962C8B-B14F-4D97-AF65-F5344CB8AC3E}">
        <p14:creationId xmlns:p14="http://schemas.microsoft.com/office/powerpoint/2010/main" val="3655741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a:extLst>
              <a:ext uri="{28A0092B-C50C-407E-A947-70E740481C1C}">
                <a14:useLocalDpi xmlns:a14="http://schemas.microsoft.com/office/drawing/2010/main" val="0"/>
              </a:ext>
            </a:extLst>
          </a:blip>
          <a:srcRect b="3383"/>
          <a:stretch/>
        </p:blipFill>
        <p:spPr bwMode="auto">
          <a:xfrm>
            <a:off x="0" y="228600"/>
            <a:ext cx="9067800" cy="6476999"/>
          </a:xfrm>
          <a:prstGeom prst="rect">
            <a:avLst/>
          </a:prstGeom>
          <a:ln>
            <a:noFill/>
          </a:ln>
          <a:extLst>
            <a:ext uri="{53640926-AAD7-44D8-BBD7-CCE9431645EC}">
              <a14:shadowObscured xmlns:a14="http://schemas.microsoft.com/office/drawing/2010/main"/>
            </a:ext>
          </a:extLst>
        </p:spPr>
      </p:pic>
      <p:sp>
        <p:nvSpPr>
          <p:cNvPr id="6" name="TextBox 5"/>
          <p:cNvSpPr txBox="1"/>
          <p:nvPr/>
        </p:nvSpPr>
        <p:spPr>
          <a:xfrm>
            <a:off x="6019800" y="152400"/>
            <a:ext cx="3124200" cy="646331"/>
          </a:xfrm>
          <a:prstGeom prst="rect">
            <a:avLst/>
          </a:prstGeom>
          <a:noFill/>
        </p:spPr>
        <p:txBody>
          <a:bodyPr wrap="square" rtlCol="0">
            <a:spAutoFit/>
          </a:bodyPr>
          <a:lstStyle/>
          <a:p>
            <a:r>
              <a:rPr lang="en-US" sz="3600" dirty="0" smtClean="0">
                <a:solidFill>
                  <a:srgbClr val="FF0000"/>
                </a:solidFill>
              </a:rPr>
              <a:t>ODS&amp;ISE Portal</a:t>
            </a:r>
            <a:endParaRPr lang="en-US" sz="3600" dirty="0">
              <a:solidFill>
                <a:srgbClr val="FF0000"/>
              </a:solidFill>
            </a:endParaRPr>
          </a:p>
        </p:txBody>
      </p:sp>
    </p:spTree>
    <p:extLst>
      <p:ext uri="{BB962C8B-B14F-4D97-AF65-F5344CB8AC3E}">
        <p14:creationId xmlns:p14="http://schemas.microsoft.com/office/powerpoint/2010/main" val="3459282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1463613" y="76200"/>
            <a:ext cx="6206490" cy="1895475"/>
          </a:xfrm>
          <a:prstGeom prst="rect">
            <a:avLst/>
          </a:prstGeom>
          <a:noFill/>
          <a:ln>
            <a:noFill/>
          </a:ln>
        </p:spPr>
      </p:pic>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3413091045"/>
              </p:ext>
            </p:extLst>
          </p:nvPr>
        </p:nvGraphicFramePr>
        <p:xfrm>
          <a:off x="1328358" y="2057400"/>
          <a:ext cx="7356402" cy="4724400"/>
        </p:xfrm>
        <a:graphic>
          <a:graphicData uri="http://schemas.openxmlformats.org/presentationml/2006/ole">
            <mc:AlternateContent xmlns:mc="http://schemas.openxmlformats.org/markup-compatibility/2006">
              <mc:Choice xmlns:v="urn:schemas-microsoft-com:vml" Requires="v">
                <p:oleObj spid="_x0000_s1043" r:id="rId4" imgW="10058400" imgH="6400800" progId="Unknown">
                  <p:embed/>
                </p:oleObj>
              </mc:Choice>
              <mc:Fallback>
                <p:oleObj r:id="rId4" imgW="10058400" imgH="6400800" progId="Unknown">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8358" y="2057400"/>
                        <a:ext cx="7356402" cy="4724400"/>
                      </a:xfrm>
                      <a:prstGeom prst="rect">
                        <a:avLst/>
                      </a:prstGeom>
                      <a:noFill/>
                    </p:spPr>
                  </p:pic>
                </p:oleObj>
              </mc:Fallback>
            </mc:AlternateContent>
          </a:graphicData>
        </a:graphic>
      </p:graphicFrame>
      <p:sp>
        <p:nvSpPr>
          <p:cNvPr id="9" name="Rectangle 8"/>
          <p:cNvSpPr/>
          <p:nvPr/>
        </p:nvSpPr>
        <p:spPr>
          <a:xfrm>
            <a:off x="32724" y="5562600"/>
            <a:ext cx="3243876" cy="1200329"/>
          </a:xfrm>
          <a:prstGeom prst="rect">
            <a:avLst/>
          </a:prstGeom>
        </p:spPr>
        <p:txBody>
          <a:bodyPr wrap="square">
            <a:spAutoFit/>
          </a:bodyPr>
          <a:lstStyle/>
          <a:p>
            <a:r>
              <a:rPr lang="en-GB" sz="2400" b="1" dirty="0">
                <a:solidFill>
                  <a:srgbClr val="FF0000"/>
                </a:solidFill>
              </a:rPr>
              <a:t>Relations between </a:t>
            </a:r>
            <a:r>
              <a:rPr lang="en-GB" sz="2400" b="1" dirty="0" smtClean="0">
                <a:solidFill>
                  <a:srgbClr val="FF0000"/>
                </a:solidFill>
              </a:rPr>
              <a:t>the </a:t>
            </a:r>
            <a:r>
              <a:rPr lang="en-GB" sz="2400" b="1" dirty="0">
                <a:solidFill>
                  <a:srgbClr val="FF0000"/>
                </a:solidFill>
              </a:rPr>
              <a:t>key players as given in the ISE project</a:t>
            </a:r>
            <a:endParaRPr lang="en-US" sz="2400" b="1" dirty="0">
              <a:solidFill>
                <a:srgbClr val="FF0000"/>
              </a:solidFill>
            </a:endParaRPr>
          </a:p>
        </p:txBody>
      </p:sp>
      <p:sp>
        <p:nvSpPr>
          <p:cNvPr id="10" name="Rectangle 9"/>
          <p:cNvSpPr/>
          <p:nvPr/>
        </p:nvSpPr>
        <p:spPr>
          <a:xfrm>
            <a:off x="0" y="-13557"/>
            <a:ext cx="3014928" cy="830997"/>
          </a:xfrm>
          <a:prstGeom prst="rect">
            <a:avLst/>
          </a:prstGeom>
        </p:spPr>
        <p:txBody>
          <a:bodyPr wrap="none">
            <a:spAutoFit/>
          </a:bodyPr>
          <a:lstStyle/>
          <a:p>
            <a:r>
              <a:rPr lang="en-GB" sz="2400" b="1" dirty="0"/>
              <a:t>Hierarchy of ISE&amp;ODS </a:t>
            </a:r>
            <a:endParaRPr lang="en-GB" sz="2400" b="1" dirty="0" smtClean="0"/>
          </a:p>
          <a:p>
            <a:r>
              <a:rPr lang="en-GB" sz="2400" b="1" dirty="0" smtClean="0"/>
              <a:t>Communities</a:t>
            </a:r>
            <a:endParaRPr lang="en-US" sz="2400" b="1" dirty="0"/>
          </a:p>
        </p:txBody>
      </p:sp>
    </p:spTree>
    <p:extLst>
      <p:ext uri="{BB962C8B-B14F-4D97-AF65-F5344CB8AC3E}">
        <p14:creationId xmlns:p14="http://schemas.microsoft.com/office/powerpoint/2010/main" val="3506977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78070" y="76799"/>
            <a:ext cx="8989729" cy="6705001"/>
          </a:xfrm>
          <a:prstGeom prst="rect">
            <a:avLst/>
          </a:prstGeom>
        </p:spPr>
      </p:pic>
    </p:spTree>
    <p:extLst>
      <p:ext uri="{BB962C8B-B14F-4D97-AF65-F5344CB8AC3E}">
        <p14:creationId xmlns:p14="http://schemas.microsoft.com/office/powerpoint/2010/main" val="3056694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152400" y="228600"/>
            <a:ext cx="8839200" cy="6400800"/>
          </a:xfrm>
          <a:prstGeom prst="rect">
            <a:avLst/>
          </a:prstGeom>
          <a:ln>
            <a:solidFill>
              <a:schemeClr val="bg1">
                <a:lumMod val="85000"/>
              </a:schemeClr>
            </a:solidFill>
          </a:ln>
        </p:spPr>
      </p:pic>
    </p:spTree>
    <p:extLst>
      <p:ext uri="{BB962C8B-B14F-4D97-AF65-F5344CB8AC3E}">
        <p14:creationId xmlns:p14="http://schemas.microsoft.com/office/powerpoint/2010/main" val="126061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304800" y="304800"/>
            <a:ext cx="8686799" cy="6019800"/>
          </a:xfrm>
          <a:prstGeom prst="rect">
            <a:avLst/>
          </a:prstGeom>
        </p:spPr>
      </p:pic>
      <p:sp>
        <p:nvSpPr>
          <p:cNvPr id="5" name="TextBox 4"/>
          <p:cNvSpPr txBox="1"/>
          <p:nvPr/>
        </p:nvSpPr>
        <p:spPr>
          <a:xfrm>
            <a:off x="228600" y="3429000"/>
            <a:ext cx="3200400" cy="2677656"/>
          </a:xfrm>
          <a:prstGeom prst="rect">
            <a:avLst/>
          </a:prstGeom>
          <a:noFill/>
        </p:spPr>
        <p:txBody>
          <a:bodyPr wrap="square" rtlCol="0">
            <a:spAutoFit/>
          </a:bodyPr>
          <a:lstStyle/>
          <a:p>
            <a:r>
              <a:rPr lang="en-US" sz="2800" b="1" dirty="0" smtClean="0"/>
              <a:t>Parents, Analysts, Group Moderator’s roles, viewed as requirements when creating ODS&amp;ISE WEB environment</a:t>
            </a:r>
            <a:endParaRPr lang="en-US" sz="2800" b="1" dirty="0"/>
          </a:p>
        </p:txBody>
      </p:sp>
    </p:spTree>
    <p:extLst>
      <p:ext uri="{BB962C8B-B14F-4D97-AF65-F5344CB8AC3E}">
        <p14:creationId xmlns:p14="http://schemas.microsoft.com/office/powerpoint/2010/main" val="1524609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14960" y="457199"/>
            <a:ext cx="9144000" cy="6172199"/>
          </a:xfrm>
          <a:prstGeom prst="rect">
            <a:avLst/>
          </a:prstGeom>
        </p:spPr>
      </p:pic>
      <p:sp>
        <p:nvSpPr>
          <p:cNvPr id="5" name="TextBox 4"/>
          <p:cNvSpPr txBox="1"/>
          <p:nvPr/>
        </p:nvSpPr>
        <p:spPr>
          <a:xfrm>
            <a:off x="6477000" y="76200"/>
            <a:ext cx="2667000" cy="2308324"/>
          </a:xfrm>
          <a:prstGeom prst="rect">
            <a:avLst/>
          </a:prstGeom>
          <a:noFill/>
        </p:spPr>
        <p:txBody>
          <a:bodyPr wrap="square" rtlCol="0">
            <a:spAutoFit/>
          </a:bodyPr>
          <a:lstStyle/>
          <a:p>
            <a:r>
              <a:rPr lang="en-GB" sz="2400" b="1" i="1" dirty="0" smtClean="0">
                <a:solidFill>
                  <a:srgbClr val="FF0000"/>
                </a:solidFill>
                <a:latin typeface="Times New Roman" panose="02020603050405020304" pitchFamily="18" charset="0"/>
                <a:ea typeface="Calibri" panose="020F0502020204030204" pitchFamily="34" charset="0"/>
                <a:cs typeface="Arial" panose="020B0604020202020204" pitchFamily="34" charset="0"/>
              </a:rPr>
              <a:t>Community manager’s roles, viewed as requirements when creating ODS&amp;ISE WEB environment</a:t>
            </a:r>
            <a:endParaRPr lang="en-US" sz="2400" b="1" dirty="0">
              <a:solidFill>
                <a:srgbClr val="FF0000"/>
              </a:solidFill>
            </a:endParaRPr>
          </a:p>
        </p:txBody>
      </p:sp>
    </p:spTree>
    <p:extLst>
      <p:ext uri="{BB962C8B-B14F-4D97-AF65-F5344CB8AC3E}">
        <p14:creationId xmlns:p14="http://schemas.microsoft.com/office/powerpoint/2010/main" val="13070360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384</Words>
  <Application>Microsoft Office PowerPoint</Application>
  <PresentationFormat>On-screen Show (4:3)</PresentationFormat>
  <Paragraphs>41</Paragraphs>
  <Slides>17</Slides>
  <Notes>0</Notes>
  <HiddenSlides>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Office Theme</vt:lpstr>
      <vt:lpstr>Unknown</vt:lpstr>
      <vt:lpstr>Vision for the engagement of the e-Facilitator in School in the Inspiring Science Education environment </vt:lpstr>
      <vt:lpstr>PowerPoint Presentation</vt:lpstr>
      <vt:lpstr>Social network Architecture of the ISE WEB learning environment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 for your attention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Radoslav Yoshinov</dc:creator>
  <cp:lastModifiedBy>Radoslav Yoshinov</cp:lastModifiedBy>
  <cp:revision>10</cp:revision>
  <dcterms:created xsi:type="dcterms:W3CDTF">2016-12-07T12:08:50Z</dcterms:created>
  <dcterms:modified xsi:type="dcterms:W3CDTF">2016-12-07T13:16:50Z</dcterms:modified>
</cp:coreProperties>
</file>