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 b="def" i="def"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 b="def" i="def"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 b="def" i="def"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" name="Shape 3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Shape 4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11631637" y="8911920"/>
            <a:ext cx="396826" cy="38539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1" sz="20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7"/>
          <p:cNvSpPr/>
          <p:nvPr>
            <p:ph type="title"/>
          </p:nvPr>
        </p:nvSpPr>
        <p:spPr>
          <a:xfrm>
            <a:off x="-2598675" y="-660400"/>
            <a:ext cx="519734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Titolo Testo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-5276596" y="-3098801"/>
            <a:ext cx="10553193" cy="619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.tif"/><Relationship Id="rId5" Type="http://schemas.openxmlformats.org/officeDocument/2006/relationships/image" Target="../media/image7.png"/><Relationship Id="rId6" Type="http://schemas.openxmlformats.org/officeDocument/2006/relationships/image" Target="../media/image2.tif"/><Relationship Id="rId7" Type="http://schemas.openxmlformats.org/officeDocument/2006/relationships/image" Target="../media/image3.tif"/><Relationship Id="rId8" Type="http://schemas.openxmlformats.org/officeDocument/2006/relationships/image" Target="../media/image8.png"/><Relationship Id="rId9" Type="http://schemas.openxmlformats.org/officeDocument/2006/relationships/image" Target="../media/image4.tif"/><Relationship Id="rId10" Type="http://schemas.openxmlformats.org/officeDocument/2006/relationships/image" Target="../media/image5.t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6.tif"/><Relationship Id="rId5" Type="http://schemas.openxmlformats.org/officeDocument/2006/relationships/image" Target="../media/image7.tif"/><Relationship Id="rId6" Type="http://schemas.openxmlformats.org/officeDocument/2006/relationships/image" Target="../media/image8.tif"/><Relationship Id="rId7" Type="http://schemas.openxmlformats.org/officeDocument/2006/relationships/image" Target="../media/image9.tif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0.tif"/><Relationship Id="rId5" Type="http://schemas.openxmlformats.org/officeDocument/2006/relationships/image" Target="../media/image11.tif"/><Relationship Id="rId6" Type="http://schemas.openxmlformats.org/officeDocument/2006/relationships/image" Target="../media/image9.png"/><Relationship Id="rId7" Type="http://schemas.openxmlformats.org/officeDocument/2006/relationships/image" Target="../media/image12.tif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3.tif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3.tif"/><Relationship Id="rId6" Type="http://schemas.openxmlformats.org/officeDocument/2006/relationships/image" Target="../media/image4.tif"/><Relationship Id="rId7" Type="http://schemas.openxmlformats.org/officeDocument/2006/relationships/image" Target="../media/image1.tif"/><Relationship Id="rId8" Type="http://schemas.openxmlformats.org/officeDocument/2006/relationships/image" Target="../media/image2.tif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4.tif"/><Relationship Id="rId5" Type="http://schemas.openxmlformats.org/officeDocument/2006/relationships/image" Target="../media/image5.tif"/><Relationship Id="rId6" Type="http://schemas.openxmlformats.org/officeDocument/2006/relationships/image" Target="../media/image15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tif"/><Relationship Id="rId3" Type="http://schemas.openxmlformats.org/officeDocument/2006/relationships/image" Target="../media/image1.jpeg"/><Relationship Id="rId4" Type="http://schemas.openxmlformats.org/officeDocument/2006/relationships/image" Target="../media/image1.png"/><Relationship Id="rId5" Type="http://schemas.openxmlformats.org/officeDocument/2006/relationships/image" Target="../media/image16.tif"/><Relationship Id="rId6" Type="http://schemas.openxmlformats.org/officeDocument/2006/relationships/image" Target="../media/image6.tif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8.tif"/><Relationship Id="rId5" Type="http://schemas.openxmlformats.org/officeDocument/2006/relationships/image" Target="../media/image10.tif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7.tif"/><Relationship Id="rId5" Type="http://schemas.openxmlformats.org/officeDocument/2006/relationships/image" Target="../media/image9.tif"/><Relationship Id="rId6" Type="http://schemas.openxmlformats.org/officeDocument/2006/relationships/image" Target="../media/image18.tif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9.tif"/><Relationship Id="rId5" Type="http://schemas.openxmlformats.org/officeDocument/2006/relationships/image" Target="../media/image20.tif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7.tif"/><Relationship Id="rId5" Type="http://schemas.openxmlformats.org/officeDocument/2006/relationships/image" Target="../media/image12.tif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7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8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9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0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5" name="Shape 25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" name="Shape 26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xfrm>
            <a:off x="11645798" y="8911920"/>
            <a:ext cx="368504" cy="3853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69393" y="3468159"/>
            <a:ext cx="5214532" cy="239804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/>
          <p:nvPr/>
        </p:nvSpPr>
        <p:spPr>
          <a:xfrm>
            <a:off x="1612387" y="6111337"/>
            <a:ext cx="10328545" cy="187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b="1" i="1" sz="37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AICA proposal for Computing </a:t>
            </a:r>
          </a:p>
          <a:p>
            <a:pPr defTabSz="457200">
              <a:defRPr b="1" i="1" sz="37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Italian Primary and Lower Secondary Schools</a:t>
            </a:r>
            <a:endParaRPr sz="1200"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33" name="Group 33"/>
          <p:cNvGrpSpPr/>
          <p:nvPr/>
        </p:nvGrpSpPr>
        <p:grpSpPr>
          <a:xfrm rot="21240000">
            <a:off x="880031" y="1473449"/>
            <a:ext cx="8311283" cy="1217867"/>
            <a:chOff x="0" y="0"/>
            <a:chExt cx="8311281" cy="1217866"/>
          </a:xfrm>
        </p:grpSpPr>
        <p:pic>
          <p:nvPicPr>
            <p:cNvPr id="32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127000" y="88900"/>
              <a:ext cx="8057282" cy="88766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1" name="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8311282" cy="121786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42" name="Shape 142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" name="Shape 143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4" name="Shape 144"/>
          <p:cNvSpPr/>
          <p:nvPr>
            <p:ph type="sldNum" sz="quarter" idx="2"/>
          </p:nvPr>
        </p:nvSpPr>
        <p:spPr>
          <a:xfrm>
            <a:off x="11603384" y="8911920"/>
            <a:ext cx="453332" cy="4472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45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965861" y="2184944"/>
            <a:ext cx="5363436" cy="29944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49580">
              <a:lnSpc>
                <a:spcPct val="115000"/>
              </a:lnSpc>
              <a:defRPr sz="30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“Immediate action is needed </a:t>
            </a:r>
            <a:r>
              <a:rPr b="1" i="1"/>
              <a:t>to better integrate Computer Science in the school system and change the perception of computing among young people</a:t>
            </a:r>
            <a:r>
              <a:rPr i="1"/>
              <a:t>”.</a:t>
            </a:r>
          </a:p>
        </p:txBody>
      </p:sp>
      <p:sp>
        <p:nvSpPr>
          <p:cNvPr id="147" name="Shape 147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Cepis and Foundation documents</a:t>
            </a:r>
          </a:p>
        </p:txBody>
      </p:sp>
      <p:sp>
        <p:nvSpPr>
          <p:cNvPr id="148" name="Shape 148"/>
          <p:cNvSpPr/>
          <p:nvPr/>
        </p:nvSpPr>
        <p:spPr>
          <a:xfrm>
            <a:off x="6486127" y="5641851"/>
            <a:ext cx="5363436" cy="24997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49580">
              <a:lnSpc>
                <a:spcPct val="115000"/>
              </a:lnSpc>
              <a:defRPr sz="30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“The school ICT curricula need to reflect a balance between the development of </a:t>
            </a:r>
            <a:r>
              <a:rPr b="1" i="1"/>
              <a:t>Digital Literacy</a:t>
            </a:r>
            <a:r>
              <a:rPr i="1"/>
              <a:t> and </a:t>
            </a:r>
            <a:r>
              <a:rPr b="1" i="1"/>
              <a:t>Computer Science</a:t>
            </a:r>
            <a:r>
              <a:rPr i="1"/>
              <a:t>”.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51" name="Shape 151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" name="Shape 152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" name="Shape 153"/>
          <p:cNvSpPr/>
          <p:nvPr>
            <p:ph type="sldNum" sz="quarter" idx="2"/>
          </p:nvPr>
        </p:nvSpPr>
        <p:spPr>
          <a:xfrm>
            <a:off x="11638644" y="8911920"/>
            <a:ext cx="382812" cy="3853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4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hape 155"/>
          <p:cNvSpPr/>
          <p:nvPr/>
        </p:nvSpPr>
        <p:spPr>
          <a:xfrm>
            <a:off x="1002301" y="351142"/>
            <a:ext cx="1213408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Why Computational thinking?</a:t>
            </a:r>
          </a:p>
        </p:txBody>
      </p:sp>
      <p:sp>
        <p:nvSpPr>
          <p:cNvPr id="156" name="Shape 156"/>
          <p:cNvSpPr/>
          <p:nvPr/>
        </p:nvSpPr>
        <p:spPr>
          <a:xfrm>
            <a:off x="926101" y="1748142"/>
            <a:ext cx="9537036" cy="835515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sx="100000" sy="100000" kx="0" ky="0" algn="b" rotWithShape="0" blurRad="63500" dist="50800" dir="2700000">
              <a:srgbClr val="000000">
                <a:alpha val="43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1. The problem solving value</a:t>
            </a:r>
          </a:p>
        </p:txBody>
      </p:sp>
      <p:grpSp>
        <p:nvGrpSpPr>
          <p:cNvPr id="159" name="Group 159"/>
          <p:cNvGrpSpPr/>
          <p:nvPr/>
        </p:nvGrpSpPr>
        <p:grpSpPr>
          <a:xfrm rot="21120000">
            <a:off x="692035" y="3558619"/>
            <a:ext cx="2780356" cy="3286573"/>
            <a:chOff x="0" y="0"/>
            <a:chExt cx="2780354" cy="3286572"/>
          </a:xfrm>
        </p:grpSpPr>
        <p:pic>
          <p:nvPicPr>
            <p:cNvPr id="158" name="pasted-image.ti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0" y="88899"/>
              <a:ext cx="2526355" cy="295637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7" name="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2780355" cy="3286574"/>
            </a:xfrm>
            <a:prstGeom prst="rect">
              <a:avLst/>
            </a:prstGeom>
            <a:effectLst/>
          </p:spPr>
        </p:pic>
      </p:grpSp>
      <p:pic>
        <p:nvPicPr>
          <p:cNvPr id="160" name="pasted-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36883" y="2798233"/>
            <a:ext cx="2832101" cy="2870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3" name="Group 163"/>
          <p:cNvGrpSpPr/>
          <p:nvPr/>
        </p:nvGrpSpPr>
        <p:grpSpPr>
          <a:xfrm rot="240000">
            <a:off x="3166340" y="4446058"/>
            <a:ext cx="3075588" cy="3608222"/>
            <a:chOff x="0" y="0"/>
            <a:chExt cx="3075587" cy="3608221"/>
          </a:xfrm>
        </p:grpSpPr>
        <p:pic>
          <p:nvPicPr>
            <p:cNvPr id="162" name="pasted-image.ti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27000" y="88900"/>
              <a:ext cx="2821588" cy="327802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1" name="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1" y="0"/>
              <a:ext cx="3075589" cy="3608222"/>
            </a:xfrm>
            <a:prstGeom prst="rect">
              <a:avLst/>
            </a:prstGeom>
            <a:effectLst/>
          </p:spPr>
        </p:pic>
      </p:grpSp>
      <p:pic>
        <p:nvPicPr>
          <p:cNvPr id="164" name="pasted-image.ti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584266" y="5511841"/>
            <a:ext cx="3145543" cy="3124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pasted-image.ti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717487" y="5664641"/>
            <a:ext cx="2513323" cy="2361656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hape 166"/>
          <p:cNvSpPr/>
          <p:nvPr/>
        </p:nvSpPr>
        <p:spPr>
          <a:xfrm>
            <a:off x="886143" y="7008283"/>
            <a:ext cx="14100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Piaget</a:t>
            </a:r>
          </a:p>
        </p:txBody>
      </p:sp>
      <p:sp>
        <p:nvSpPr>
          <p:cNvPr id="167" name="Shape 167"/>
          <p:cNvSpPr/>
          <p:nvPr/>
        </p:nvSpPr>
        <p:spPr>
          <a:xfrm>
            <a:off x="3066454" y="7820154"/>
            <a:ext cx="146898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Papert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70" name="Shape 17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2" name="Shape 17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/>
        </p:nvSpPr>
        <p:spPr>
          <a:xfrm>
            <a:off x="926101" y="1748142"/>
            <a:ext cx="9537036" cy="835515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sx="100000" sy="100000" kx="0" ky="0" algn="b" rotWithShape="0" blurRad="63500" dist="50800" dir="2700000">
              <a:srgbClr val="000000">
                <a:alpha val="43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2. The STEM value</a:t>
            </a:r>
          </a:p>
        </p:txBody>
      </p:sp>
      <p:pic>
        <p:nvPicPr>
          <p:cNvPr id="175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49710" y="3290517"/>
            <a:ext cx="3570324" cy="47665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40000">
            <a:off x="1122143" y="3181927"/>
            <a:ext cx="6569472" cy="369210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177" name="pasted-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720000">
            <a:off x="6135594" y="6672415"/>
            <a:ext cx="3285941" cy="242997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178" name="pasted-image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480000">
            <a:off x="650712" y="6991367"/>
            <a:ext cx="4746378" cy="235087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sp>
        <p:nvSpPr>
          <p:cNvPr id="179" name="Shape 179"/>
          <p:cNvSpPr/>
          <p:nvPr/>
        </p:nvSpPr>
        <p:spPr>
          <a:xfrm>
            <a:off x="1002301" y="351142"/>
            <a:ext cx="1213408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Why Computational thinking?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82" name="Shape 182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3" name="Shape 183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" name="Shape 18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5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480000">
            <a:off x="6553658" y="2912202"/>
            <a:ext cx="5686741" cy="404496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sp>
        <p:nvSpPr>
          <p:cNvPr id="187" name="Shape 187"/>
          <p:cNvSpPr/>
          <p:nvPr/>
        </p:nvSpPr>
        <p:spPr>
          <a:xfrm>
            <a:off x="926101" y="1748142"/>
            <a:ext cx="9537036" cy="835515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sx="100000" sy="100000" kx="0" ky="0" algn="b" rotWithShape="0" blurRad="63500" dist="50800" dir="2700000">
              <a:srgbClr val="000000">
                <a:alpha val="43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3. The “creativity” value</a:t>
            </a:r>
          </a:p>
        </p:txBody>
      </p:sp>
      <p:grpSp>
        <p:nvGrpSpPr>
          <p:cNvPr id="190" name="Group 190"/>
          <p:cNvGrpSpPr/>
          <p:nvPr/>
        </p:nvGrpSpPr>
        <p:grpSpPr>
          <a:xfrm>
            <a:off x="4253057" y="6283766"/>
            <a:ext cx="4715432" cy="3326199"/>
            <a:chOff x="0" y="0"/>
            <a:chExt cx="4715430" cy="3326197"/>
          </a:xfrm>
        </p:grpSpPr>
        <p:pic>
          <p:nvPicPr>
            <p:cNvPr id="189" name="pasted-image.ti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4461431" cy="299599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8" name="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-1"/>
              <a:ext cx="4715431" cy="3326199"/>
            </a:xfrm>
            <a:prstGeom prst="rect">
              <a:avLst/>
            </a:prstGeom>
            <a:effectLst/>
          </p:spPr>
        </p:pic>
      </p:grpSp>
      <p:pic>
        <p:nvPicPr>
          <p:cNvPr id="191" name="pasted-image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20940000">
            <a:off x="703785" y="3546905"/>
            <a:ext cx="5862742" cy="328313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sp>
        <p:nvSpPr>
          <p:cNvPr id="192" name="Shape 192"/>
          <p:cNvSpPr/>
          <p:nvPr/>
        </p:nvSpPr>
        <p:spPr>
          <a:xfrm>
            <a:off x="1002301" y="351142"/>
            <a:ext cx="1213408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Why Computational thinking?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95" name="Shape 195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" name="Shape 196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" name="Shape 19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8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Shape 199"/>
          <p:cNvSpPr/>
          <p:nvPr/>
        </p:nvSpPr>
        <p:spPr>
          <a:xfrm>
            <a:off x="926101" y="1748142"/>
            <a:ext cx="9537036" cy="835515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sx="100000" sy="100000" kx="0" ky="0" algn="b" rotWithShape="0" blurRad="63500" dist="50800" dir="2700000">
              <a:srgbClr val="000000">
                <a:alpha val="43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4. The value for future workers</a:t>
            </a:r>
          </a:p>
        </p:txBody>
      </p:sp>
      <p:sp>
        <p:nvSpPr>
          <p:cNvPr id="200" name="Shape 200"/>
          <p:cNvSpPr/>
          <p:nvPr/>
        </p:nvSpPr>
        <p:spPr>
          <a:xfrm>
            <a:off x="1002301" y="351142"/>
            <a:ext cx="1213408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Why Computational thinking?</a:t>
            </a:r>
          </a:p>
        </p:txBody>
      </p:sp>
      <p:pic>
        <p:nvPicPr>
          <p:cNvPr id="201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22224" y="2769729"/>
            <a:ext cx="9537036" cy="326065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pic>
        <p:nvPicPr>
          <p:cNvPr id="202" name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22224" y="6132828"/>
            <a:ext cx="9537036" cy="281671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05" name="Shape 205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6" name="Shape 206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" name="Shape 20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8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Shape 209"/>
          <p:cNvSpPr/>
          <p:nvPr/>
        </p:nvSpPr>
        <p:spPr>
          <a:xfrm>
            <a:off x="926101" y="1748142"/>
            <a:ext cx="9537036" cy="835515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sx="100000" sy="100000" kx="0" ky="0" algn="b" rotWithShape="0" blurRad="63500" dist="50800" dir="2700000">
              <a:srgbClr val="000000">
                <a:alpha val="43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4. The value for future workers</a:t>
            </a:r>
          </a:p>
        </p:txBody>
      </p:sp>
      <p:sp>
        <p:nvSpPr>
          <p:cNvPr id="210" name="Shape 210"/>
          <p:cNvSpPr/>
          <p:nvPr/>
        </p:nvSpPr>
        <p:spPr>
          <a:xfrm>
            <a:off x="1337863" y="2770396"/>
            <a:ext cx="3477495" cy="2368169"/>
          </a:xfrm>
          <a:prstGeom prst="roundRect">
            <a:avLst>
              <a:gd name="adj" fmla="val 16646"/>
            </a:avLst>
          </a:prstGeom>
          <a:solidFill>
            <a:srgbClr val="FFFFFF"/>
          </a:solidFill>
          <a:ln w="76200">
            <a:solidFill>
              <a:srgbClr val="0365C0"/>
            </a:solidFill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indent="39687" defTabSz="914400">
              <a:defRPr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11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28682" y="5481092"/>
            <a:ext cx="5833203" cy="392685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</p:pic>
      <p:pic>
        <p:nvPicPr>
          <p:cNvPr id="212" name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32227" y="2928965"/>
            <a:ext cx="3316258" cy="220681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</p:pic>
      <p:pic>
        <p:nvPicPr>
          <p:cNvPr id="213" name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38524" y="5540464"/>
            <a:ext cx="3476173" cy="260713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</p:pic>
      <p:pic>
        <p:nvPicPr>
          <p:cNvPr id="214" name="pasted-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29313" y="3049657"/>
            <a:ext cx="3092758" cy="1751788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Shape 215"/>
          <p:cNvSpPr/>
          <p:nvPr/>
        </p:nvSpPr>
        <p:spPr>
          <a:xfrm>
            <a:off x="1002301" y="351142"/>
            <a:ext cx="1213408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Why Computational thinking?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18" name="Shape 218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" name="Shape 219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" name="Shape 22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1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LOGIC</a:t>
            </a:r>
          </a:p>
        </p:txBody>
      </p:sp>
      <p:pic>
        <p:nvPicPr>
          <p:cNvPr id="22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0860" y="1707092"/>
            <a:ext cx="5214532" cy="2398041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hape 224"/>
          <p:cNvSpPr/>
          <p:nvPr/>
        </p:nvSpPr>
        <p:spPr>
          <a:xfrm>
            <a:off x="1461025" y="4565576"/>
            <a:ext cx="9564762" cy="115344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 proposal AICA - ANFOR for pre-Primary, Primary &amp; lower Secondary Schools</a:t>
            </a:r>
          </a:p>
        </p:txBody>
      </p:sp>
      <p:pic>
        <p:nvPicPr>
          <p:cNvPr id="225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0269" y="6179566"/>
            <a:ext cx="4111362" cy="878639"/>
          </a:xfrm>
          <a:prstGeom prst="rect">
            <a:avLst/>
          </a:prstGeom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pic>
        <p:nvPicPr>
          <p:cNvPr id="226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61977" y="6066548"/>
            <a:ext cx="3297434" cy="106368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227" name="Shape 227"/>
          <p:cNvSpPr/>
          <p:nvPr/>
        </p:nvSpPr>
        <p:spPr>
          <a:xfrm>
            <a:off x="1461025" y="7601052"/>
            <a:ext cx="9564762" cy="62004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Focus on pedagogical teachers training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30" name="Shape 23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1" name="Shape 23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2" name="Shape 23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LOGIC Modules</a:t>
            </a:r>
          </a:p>
        </p:txBody>
      </p:sp>
      <p:sp>
        <p:nvSpPr>
          <p:cNvPr id="235" name="Shape 235"/>
          <p:cNvSpPr/>
          <p:nvPr/>
        </p:nvSpPr>
        <p:spPr>
          <a:xfrm>
            <a:off x="10064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A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Pedagogical theories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(Teachers)</a:t>
            </a:r>
          </a:p>
        </p:txBody>
      </p:sp>
      <p:sp>
        <p:nvSpPr>
          <p:cNvPr id="236" name="Shape 236"/>
          <p:cNvSpPr/>
          <p:nvPr/>
        </p:nvSpPr>
        <p:spPr>
          <a:xfrm>
            <a:off x="91471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B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Algorithms &amp;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Problem solving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(Students)</a:t>
            </a:r>
          </a:p>
        </p:txBody>
      </p:sp>
      <p:sp>
        <p:nvSpPr>
          <p:cNvPr id="237" name="Shape 237"/>
          <p:cNvSpPr/>
          <p:nvPr/>
        </p:nvSpPr>
        <p:spPr>
          <a:xfrm>
            <a:off x="5076767" y="2097355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1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Bee bot</a:t>
            </a:r>
          </a:p>
        </p:txBody>
      </p:sp>
      <p:sp>
        <p:nvSpPr>
          <p:cNvPr id="238" name="Shape 238"/>
          <p:cNvSpPr/>
          <p:nvPr/>
        </p:nvSpPr>
        <p:spPr>
          <a:xfrm>
            <a:off x="5076767" y="33038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2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Drape</a:t>
            </a:r>
          </a:p>
        </p:txBody>
      </p:sp>
      <p:sp>
        <p:nvSpPr>
          <p:cNvPr id="239" name="Shape 239"/>
          <p:cNvSpPr/>
          <p:nvPr/>
        </p:nvSpPr>
        <p:spPr>
          <a:xfrm>
            <a:off x="5076767" y="45103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3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Logo</a:t>
            </a:r>
          </a:p>
        </p:txBody>
      </p:sp>
      <p:sp>
        <p:nvSpPr>
          <p:cNvPr id="240" name="Shape 240"/>
          <p:cNvSpPr/>
          <p:nvPr/>
        </p:nvSpPr>
        <p:spPr>
          <a:xfrm>
            <a:off x="5076767" y="5776159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4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Robomind</a:t>
            </a:r>
          </a:p>
        </p:txBody>
      </p:sp>
      <p:sp>
        <p:nvSpPr>
          <p:cNvPr id="241" name="Shape 241"/>
          <p:cNvSpPr/>
          <p:nvPr/>
        </p:nvSpPr>
        <p:spPr>
          <a:xfrm>
            <a:off x="5076767" y="7041963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5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Snap! by Scratch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44" name="Shape 244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6" name="Shape 24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7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hape 248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A: Pedagogical theories</a:t>
            </a:r>
          </a:p>
        </p:txBody>
      </p:sp>
      <p:sp>
        <p:nvSpPr>
          <p:cNvPr id="249" name="Shape 249"/>
          <p:cNvSpPr/>
          <p:nvPr/>
        </p:nvSpPr>
        <p:spPr>
          <a:xfrm>
            <a:off x="10064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A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Pedagogical theories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(Teachers)</a:t>
            </a:r>
          </a:p>
        </p:txBody>
      </p:sp>
      <p:pic>
        <p:nvPicPr>
          <p:cNvPr id="250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0940000">
            <a:off x="5552909" y="1781442"/>
            <a:ext cx="3367014" cy="34136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40000">
            <a:off x="4390855" y="5220943"/>
            <a:ext cx="2821589" cy="327802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252" name="pasted-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31666" y="4255014"/>
            <a:ext cx="4367488" cy="43383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pasted-image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21120000">
            <a:off x="1397216" y="3989934"/>
            <a:ext cx="2526356" cy="295637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254" name="pasted-image.ti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980083" y="1731433"/>
            <a:ext cx="2832101" cy="287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57" name="Shape 257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" name="Shape 258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" name="Shape 25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0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hape 261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B: Algorithms &amp; PS</a:t>
            </a:r>
          </a:p>
        </p:txBody>
      </p:sp>
      <p:sp>
        <p:nvSpPr>
          <p:cNvPr id="262" name="Shape 262"/>
          <p:cNvSpPr/>
          <p:nvPr/>
        </p:nvSpPr>
        <p:spPr>
          <a:xfrm>
            <a:off x="938684" y="1856979"/>
            <a:ext cx="3307954" cy="1270001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B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Algorithms &amp;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Problem solving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(Students)</a:t>
            </a:r>
          </a:p>
        </p:txBody>
      </p:sp>
      <p:pic>
        <p:nvPicPr>
          <p:cNvPr id="263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12996" y="2251455"/>
            <a:ext cx="4293304" cy="57069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44868" y="4318330"/>
            <a:ext cx="3690212" cy="3467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pasted-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073650" y="1896533"/>
            <a:ext cx="2857500" cy="2844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6" name="Shape 36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" name="Shape 37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" name="Shape 38"/>
          <p:cNvSpPr/>
          <p:nvPr>
            <p:ph type="sldNum" sz="quarter" idx="2"/>
          </p:nvPr>
        </p:nvSpPr>
        <p:spPr>
          <a:xfrm>
            <a:off x="11645798" y="8911920"/>
            <a:ext cx="36850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30862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39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hape 40"/>
          <p:cNvSpPr/>
          <p:nvPr/>
        </p:nvSpPr>
        <p:spPr>
          <a:xfrm>
            <a:off x="1864041" y="2708685"/>
            <a:ext cx="3782444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41" name="Shape 41"/>
          <p:cNvSpPr/>
          <p:nvPr/>
        </p:nvSpPr>
        <p:spPr>
          <a:xfrm>
            <a:off x="5815231" y="2756685"/>
            <a:ext cx="3915930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42" name="Shape 42"/>
          <p:cNvSpPr/>
          <p:nvPr/>
        </p:nvSpPr>
        <p:spPr>
          <a:xfrm>
            <a:off x="4442623" y="4257993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eLeadership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sz="1600"/>
              <a:t>(Digital for innovation)</a:t>
            </a:r>
          </a:p>
        </p:txBody>
      </p:sp>
      <p:sp>
        <p:nvSpPr>
          <p:cNvPr id="43" name="Shape 43"/>
          <p:cNvSpPr/>
          <p:nvPr/>
        </p:nvSpPr>
        <p:spPr>
          <a:xfrm>
            <a:off x="7693823" y="5807302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 Informatics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competences</a:t>
            </a:r>
          </a:p>
        </p:txBody>
      </p:sp>
      <p:sp>
        <p:nvSpPr>
          <p:cNvPr id="44" name="Shape 44"/>
          <p:cNvSpPr/>
          <p:nvPr/>
        </p:nvSpPr>
        <p:spPr>
          <a:xfrm rot="3600000">
            <a:off x="-491794" y="4737635"/>
            <a:ext cx="5129161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9452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Teaching &amp; Learning </a:t>
            </a:r>
          </a:p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digital environment</a:t>
            </a:r>
          </a:p>
        </p:txBody>
      </p:sp>
      <p:sp>
        <p:nvSpPr>
          <p:cNvPr id="45" name="Shape 45"/>
          <p:cNvSpPr/>
          <p:nvPr/>
        </p:nvSpPr>
        <p:spPr>
          <a:xfrm rot="3600000">
            <a:off x="8449798" y="3600346"/>
            <a:ext cx="5213949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8F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Promoting talented people</a:t>
            </a:r>
          </a:p>
        </p:txBody>
      </p:sp>
      <p:sp>
        <p:nvSpPr>
          <p:cNvPr id="46" name="Shape 46"/>
          <p:cNvSpPr/>
          <p:nvPr/>
        </p:nvSpPr>
        <p:spPr>
          <a:xfrm>
            <a:off x="3507703" y="5807302"/>
            <a:ext cx="3782445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competences 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specific jobs</a:t>
            </a:r>
          </a:p>
        </p:txBody>
      </p:sp>
      <p:sp>
        <p:nvSpPr>
          <p:cNvPr id="47" name="Shape 47"/>
          <p:cNvSpPr/>
          <p:nvPr/>
        </p:nvSpPr>
        <p:spPr>
          <a:xfrm>
            <a:off x="829972" y="443195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Computing: so many aspects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0820000">
            <a:off x="218267" y="5370830"/>
            <a:ext cx="4437729" cy="298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69" name="Shape 269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" name="Shape 270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1" name="Shape 27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2" name="image1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Shape 273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1: Bee bot</a:t>
            </a:r>
          </a:p>
        </p:txBody>
      </p:sp>
      <p:sp>
        <p:nvSpPr>
          <p:cNvPr id="274" name="Shape 274"/>
          <p:cNvSpPr/>
          <p:nvPr/>
        </p:nvSpPr>
        <p:spPr>
          <a:xfrm>
            <a:off x="978901" y="1623222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1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Bee bot</a:t>
            </a:r>
          </a:p>
        </p:txBody>
      </p:sp>
      <p:pic>
        <p:nvPicPr>
          <p:cNvPr id="275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95894" y="2902769"/>
            <a:ext cx="2734404" cy="2734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pasted-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99006" y="1721188"/>
            <a:ext cx="4570228" cy="61014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79" name="Shape 279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" name="Shape 280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" name="Shape 28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2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Shape 283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2: Drape</a:t>
            </a:r>
          </a:p>
        </p:txBody>
      </p:sp>
      <p:sp>
        <p:nvSpPr>
          <p:cNvPr id="284" name="Shape 284"/>
          <p:cNvSpPr/>
          <p:nvPr/>
        </p:nvSpPr>
        <p:spPr>
          <a:xfrm>
            <a:off x="978901" y="1725809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2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Drape</a:t>
            </a:r>
          </a:p>
        </p:txBody>
      </p:sp>
      <p:pic>
        <p:nvPicPr>
          <p:cNvPr id="285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180000">
            <a:off x="5151966" y="2156883"/>
            <a:ext cx="6643844" cy="491316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286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480000">
            <a:off x="907288" y="4950951"/>
            <a:ext cx="4551191" cy="32372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289" name="Shape 289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0" name="Shape 290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" name="Shape 29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2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Shape 293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3: Logo</a:t>
            </a:r>
          </a:p>
        </p:txBody>
      </p:sp>
      <p:sp>
        <p:nvSpPr>
          <p:cNvPr id="294" name="Shape 294"/>
          <p:cNvSpPr/>
          <p:nvPr/>
        </p:nvSpPr>
        <p:spPr>
          <a:xfrm>
            <a:off x="978901" y="1840109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3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Logo</a:t>
            </a:r>
          </a:p>
        </p:txBody>
      </p:sp>
      <p:pic>
        <p:nvPicPr>
          <p:cNvPr id="295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120000">
            <a:off x="7073900" y="1998133"/>
            <a:ext cx="4654971" cy="286459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296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480000">
            <a:off x="1042668" y="3927799"/>
            <a:ext cx="6405169" cy="317246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297" name="pasted-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38336" y="5840627"/>
            <a:ext cx="4473231" cy="27527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00" name="Shape 30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1" name="Shape 30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" name="Shape 30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ape 304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4: Robomind</a:t>
            </a:r>
          </a:p>
        </p:txBody>
      </p:sp>
      <p:sp>
        <p:nvSpPr>
          <p:cNvPr id="305" name="Shape 305"/>
          <p:cNvSpPr/>
          <p:nvPr/>
        </p:nvSpPr>
        <p:spPr>
          <a:xfrm>
            <a:off x="978901" y="169522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4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Robomind</a:t>
            </a:r>
          </a:p>
        </p:txBody>
      </p:sp>
      <p:pic>
        <p:nvPicPr>
          <p:cNvPr id="306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763751">
            <a:off x="1092018" y="4978543"/>
            <a:ext cx="8743088" cy="366727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307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49300">
            <a:off x="6421229" y="1275301"/>
            <a:ext cx="5539236" cy="451843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10" name="Shape 31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" name="Shape 31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" name="Shape 31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Shape 314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Module 5: Snap! by Scratch</a:t>
            </a:r>
          </a:p>
        </p:txBody>
      </p:sp>
      <p:sp>
        <p:nvSpPr>
          <p:cNvPr id="315" name="Shape 315"/>
          <p:cNvSpPr/>
          <p:nvPr/>
        </p:nvSpPr>
        <p:spPr>
          <a:xfrm>
            <a:off x="961967" y="1606363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5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Snap! by Scratch</a:t>
            </a:r>
          </a:p>
        </p:txBody>
      </p:sp>
      <p:pic>
        <p:nvPicPr>
          <p:cNvPr id="316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40000">
            <a:off x="4184650" y="2264833"/>
            <a:ext cx="8089900" cy="45466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  <p:pic>
        <p:nvPicPr>
          <p:cNvPr id="317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660000">
            <a:off x="710944" y="5917265"/>
            <a:ext cx="4310598" cy="241393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20" name="Shape 32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1" name="Shape 32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2" name="Shape 32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Shape 324"/>
          <p:cNvSpPr/>
          <p:nvPr/>
        </p:nvSpPr>
        <p:spPr>
          <a:xfrm>
            <a:off x="995072" y="353266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Teacher Certificate</a:t>
            </a:r>
          </a:p>
        </p:txBody>
      </p:sp>
      <p:sp>
        <p:nvSpPr>
          <p:cNvPr id="325" name="Shape 325"/>
          <p:cNvSpPr/>
          <p:nvPr/>
        </p:nvSpPr>
        <p:spPr>
          <a:xfrm flipH="1">
            <a:off x="4736140" y="2525484"/>
            <a:ext cx="1" cy="4988662"/>
          </a:xfrm>
          <a:prstGeom prst="line">
            <a:avLst/>
          </a:prstGeom>
          <a:ln w="50800" cap="rnd">
            <a:solidFill>
              <a:srgbClr val="FF2600"/>
            </a:solidFill>
            <a:bevel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" name="Shape 326"/>
          <p:cNvSpPr/>
          <p:nvPr/>
        </p:nvSpPr>
        <p:spPr>
          <a:xfrm>
            <a:off x="4730102" y="374260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" name="Shape 327"/>
          <p:cNvSpPr/>
          <p:nvPr/>
        </p:nvSpPr>
        <p:spPr>
          <a:xfrm>
            <a:off x="4730102" y="251070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8" name="Shape 328"/>
          <p:cNvSpPr/>
          <p:nvPr/>
        </p:nvSpPr>
        <p:spPr>
          <a:xfrm>
            <a:off x="4730102" y="496180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9" name="Shape 329"/>
          <p:cNvSpPr/>
          <p:nvPr/>
        </p:nvSpPr>
        <p:spPr>
          <a:xfrm>
            <a:off x="4730102" y="6214909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0" name="Shape 330"/>
          <p:cNvSpPr/>
          <p:nvPr/>
        </p:nvSpPr>
        <p:spPr>
          <a:xfrm>
            <a:off x="4753032" y="7502446"/>
            <a:ext cx="338281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3" name="Group 333"/>
          <p:cNvGrpSpPr/>
          <p:nvPr/>
        </p:nvGrpSpPr>
        <p:grpSpPr>
          <a:xfrm>
            <a:off x="8971359" y="6952298"/>
            <a:ext cx="2914982" cy="1387030"/>
            <a:chOff x="0" y="0"/>
            <a:chExt cx="2914980" cy="1387028"/>
          </a:xfrm>
        </p:grpSpPr>
        <p:sp>
          <p:nvSpPr>
            <p:cNvPr id="332" name="Shape 332"/>
            <p:cNvSpPr/>
            <p:nvPr/>
          </p:nvSpPr>
          <p:spPr>
            <a:xfrm>
              <a:off x="215900" y="139700"/>
              <a:ext cx="2483181" cy="828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3 modules</a:t>
              </a:r>
            </a:p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by choice</a:t>
              </a:r>
            </a:p>
          </p:txBody>
        </p:sp>
        <p:pic>
          <p:nvPicPr>
            <p:cNvPr id="331" name="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2914981" cy="1387030"/>
            </a:xfrm>
            <a:prstGeom prst="rect">
              <a:avLst/>
            </a:prstGeom>
            <a:effectLst/>
          </p:spPr>
        </p:pic>
      </p:grpSp>
      <p:sp>
        <p:nvSpPr>
          <p:cNvPr id="334" name="Shape 334"/>
          <p:cNvSpPr/>
          <p:nvPr/>
        </p:nvSpPr>
        <p:spPr>
          <a:xfrm>
            <a:off x="5076767" y="2097355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1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Bee bot</a:t>
            </a:r>
          </a:p>
        </p:txBody>
      </p:sp>
      <p:sp>
        <p:nvSpPr>
          <p:cNvPr id="335" name="Shape 335"/>
          <p:cNvSpPr/>
          <p:nvPr/>
        </p:nvSpPr>
        <p:spPr>
          <a:xfrm>
            <a:off x="5076767" y="33038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2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Drape</a:t>
            </a:r>
          </a:p>
        </p:txBody>
      </p:sp>
      <p:sp>
        <p:nvSpPr>
          <p:cNvPr id="336" name="Shape 336"/>
          <p:cNvSpPr/>
          <p:nvPr/>
        </p:nvSpPr>
        <p:spPr>
          <a:xfrm>
            <a:off x="5076767" y="45103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3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Logo</a:t>
            </a:r>
          </a:p>
        </p:txBody>
      </p:sp>
      <p:sp>
        <p:nvSpPr>
          <p:cNvPr id="337" name="Shape 337"/>
          <p:cNvSpPr/>
          <p:nvPr/>
        </p:nvSpPr>
        <p:spPr>
          <a:xfrm>
            <a:off x="5076767" y="5776159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4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Robomind</a:t>
            </a:r>
          </a:p>
        </p:txBody>
      </p:sp>
      <p:sp>
        <p:nvSpPr>
          <p:cNvPr id="338" name="Shape 338"/>
          <p:cNvSpPr/>
          <p:nvPr/>
        </p:nvSpPr>
        <p:spPr>
          <a:xfrm>
            <a:off x="5076767" y="7041963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5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Snap! by Scratch</a:t>
            </a:r>
          </a:p>
        </p:txBody>
      </p:sp>
      <p:sp>
        <p:nvSpPr>
          <p:cNvPr id="339" name="Shape 339"/>
          <p:cNvSpPr/>
          <p:nvPr/>
        </p:nvSpPr>
        <p:spPr>
          <a:xfrm>
            <a:off x="10064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A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Pedagogical theories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(Teachers)</a:t>
            </a:r>
          </a:p>
        </p:txBody>
      </p:sp>
      <p:sp>
        <p:nvSpPr>
          <p:cNvPr id="340" name="Shape 340"/>
          <p:cNvSpPr/>
          <p:nvPr/>
        </p:nvSpPr>
        <p:spPr>
          <a:xfrm>
            <a:off x="91471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A9A9A9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B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Algorithms &amp;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Problem solving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(Students)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43" name="Shape 343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" name="Shape 344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5" name="Shape 34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46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Shape 347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Expert Certificate</a:t>
            </a:r>
          </a:p>
        </p:txBody>
      </p:sp>
      <p:grpSp>
        <p:nvGrpSpPr>
          <p:cNvPr id="350" name="Group 350"/>
          <p:cNvGrpSpPr/>
          <p:nvPr/>
        </p:nvGrpSpPr>
        <p:grpSpPr>
          <a:xfrm>
            <a:off x="9530159" y="5791200"/>
            <a:ext cx="2914982" cy="2453829"/>
            <a:chOff x="0" y="0"/>
            <a:chExt cx="2914980" cy="2453828"/>
          </a:xfrm>
        </p:grpSpPr>
        <p:sp>
          <p:nvSpPr>
            <p:cNvPr id="349" name="Shape 349"/>
            <p:cNvSpPr/>
            <p:nvPr/>
          </p:nvSpPr>
          <p:spPr>
            <a:xfrm>
              <a:off x="215900" y="139700"/>
              <a:ext cx="2483181" cy="1895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Teacher certificate</a:t>
              </a:r>
            </a:p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+</a:t>
              </a:r>
            </a:p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Module A</a:t>
              </a:r>
            </a:p>
          </p:txBody>
        </p:sp>
        <p:pic>
          <p:nvPicPr>
            <p:cNvPr id="348" name="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2914981" cy="2453830"/>
            </a:xfrm>
            <a:prstGeom prst="rect">
              <a:avLst/>
            </a:prstGeom>
            <a:effectLst/>
          </p:spPr>
        </p:pic>
      </p:grpSp>
      <p:sp>
        <p:nvSpPr>
          <p:cNvPr id="351" name="Shape 351"/>
          <p:cNvSpPr/>
          <p:nvPr/>
        </p:nvSpPr>
        <p:spPr>
          <a:xfrm>
            <a:off x="4334755" y="2510705"/>
            <a:ext cx="407423" cy="1"/>
          </a:xfrm>
          <a:prstGeom prst="line">
            <a:avLst/>
          </a:prstGeom>
          <a:ln w="50800" cap="rnd">
            <a:solidFill>
              <a:srgbClr val="FF2600"/>
            </a:solidFill>
            <a:bevel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2" name="Shape 352"/>
          <p:cNvSpPr/>
          <p:nvPr/>
        </p:nvSpPr>
        <p:spPr>
          <a:xfrm flipH="1">
            <a:off x="4736140" y="2512784"/>
            <a:ext cx="1" cy="4927155"/>
          </a:xfrm>
          <a:prstGeom prst="line">
            <a:avLst/>
          </a:prstGeom>
          <a:ln w="50800" cap="rnd">
            <a:solidFill>
              <a:srgbClr val="FF2600"/>
            </a:solidFill>
            <a:bevel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3" name="Shape 353"/>
          <p:cNvSpPr/>
          <p:nvPr/>
        </p:nvSpPr>
        <p:spPr>
          <a:xfrm>
            <a:off x="4730102" y="374260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" name="Shape 354"/>
          <p:cNvSpPr/>
          <p:nvPr/>
        </p:nvSpPr>
        <p:spPr>
          <a:xfrm>
            <a:off x="4730102" y="496180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5" name="Shape 355"/>
          <p:cNvSpPr/>
          <p:nvPr/>
        </p:nvSpPr>
        <p:spPr>
          <a:xfrm>
            <a:off x="4730102" y="6214909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" name="Shape 356"/>
          <p:cNvSpPr/>
          <p:nvPr/>
        </p:nvSpPr>
        <p:spPr>
          <a:xfrm>
            <a:off x="4753032" y="7489746"/>
            <a:ext cx="338281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7" name="Shape 357"/>
          <p:cNvSpPr/>
          <p:nvPr/>
        </p:nvSpPr>
        <p:spPr>
          <a:xfrm>
            <a:off x="5076767" y="2097355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1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Bee bot</a:t>
            </a:r>
          </a:p>
        </p:txBody>
      </p:sp>
      <p:sp>
        <p:nvSpPr>
          <p:cNvPr id="358" name="Shape 358"/>
          <p:cNvSpPr/>
          <p:nvPr/>
        </p:nvSpPr>
        <p:spPr>
          <a:xfrm>
            <a:off x="5076767" y="33038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2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Drape</a:t>
            </a:r>
          </a:p>
        </p:txBody>
      </p:sp>
      <p:sp>
        <p:nvSpPr>
          <p:cNvPr id="359" name="Shape 359"/>
          <p:cNvSpPr/>
          <p:nvPr/>
        </p:nvSpPr>
        <p:spPr>
          <a:xfrm>
            <a:off x="5076767" y="45103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3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Logo</a:t>
            </a:r>
          </a:p>
        </p:txBody>
      </p:sp>
      <p:sp>
        <p:nvSpPr>
          <p:cNvPr id="360" name="Shape 360"/>
          <p:cNvSpPr/>
          <p:nvPr/>
        </p:nvSpPr>
        <p:spPr>
          <a:xfrm>
            <a:off x="5076767" y="5776159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4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Robomind</a:t>
            </a:r>
          </a:p>
        </p:txBody>
      </p:sp>
      <p:sp>
        <p:nvSpPr>
          <p:cNvPr id="361" name="Shape 361"/>
          <p:cNvSpPr/>
          <p:nvPr/>
        </p:nvSpPr>
        <p:spPr>
          <a:xfrm>
            <a:off x="5076767" y="7041963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5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Snap! by Scratch</a:t>
            </a:r>
          </a:p>
        </p:txBody>
      </p:sp>
      <p:sp>
        <p:nvSpPr>
          <p:cNvPr id="362" name="Shape 362"/>
          <p:cNvSpPr/>
          <p:nvPr/>
        </p:nvSpPr>
        <p:spPr>
          <a:xfrm>
            <a:off x="4718461" y="2509146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3" name="Shape 363"/>
          <p:cNvSpPr/>
          <p:nvPr/>
        </p:nvSpPr>
        <p:spPr>
          <a:xfrm>
            <a:off x="10064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A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Pedagogical theories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(Teachers)</a:t>
            </a:r>
          </a:p>
        </p:txBody>
      </p:sp>
      <p:sp>
        <p:nvSpPr>
          <p:cNvPr id="364" name="Shape 364"/>
          <p:cNvSpPr/>
          <p:nvPr/>
        </p:nvSpPr>
        <p:spPr>
          <a:xfrm>
            <a:off x="91471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A9A9A9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B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Algorithms &amp;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Problem solving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(Students)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67" name="Shape 367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8" name="Shape 368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9" name="Shape 36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0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Shape 371"/>
          <p:cNvSpPr/>
          <p:nvPr/>
        </p:nvSpPr>
        <p:spPr>
          <a:xfrm>
            <a:off x="5076767" y="2097355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1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Bee bot</a:t>
            </a:r>
          </a:p>
        </p:txBody>
      </p:sp>
      <p:sp>
        <p:nvSpPr>
          <p:cNvPr id="372" name="Shape 372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Student Certificate </a:t>
            </a:r>
          </a:p>
        </p:txBody>
      </p:sp>
      <p:grpSp>
        <p:nvGrpSpPr>
          <p:cNvPr id="375" name="Group 375"/>
          <p:cNvGrpSpPr/>
          <p:nvPr/>
        </p:nvGrpSpPr>
        <p:grpSpPr>
          <a:xfrm>
            <a:off x="9771459" y="6231346"/>
            <a:ext cx="2914982" cy="1742629"/>
            <a:chOff x="0" y="0"/>
            <a:chExt cx="2914980" cy="1742628"/>
          </a:xfrm>
        </p:grpSpPr>
        <p:sp>
          <p:nvSpPr>
            <p:cNvPr id="374" name="Shape 374"/>
            <p:cNvSpPr/>
            <p:nvPr/>
          </p:nvSpPr>
          <p:spPr>
            <a:xfrm>
              <a:off x="215900" y="139700"/>
              <a:ext cx="2483181" cy="1183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2 by choice</a:t>
              </a:r>
            </a:p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+</a:t>
              </a:r>
            </a:p>
            <a:p>
              <a:pPr>
                <a:defRPr b="1" sz="2400">
                  <a:solidFill>
                    <a:srgbClr val="011993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Module B</a:t>
              </a:r>
            </a:p>
          </p:txBody>
        </p:sp>
        <p:pic>
          <p:nvPicPr>
            <p:cNvPr id="373" name="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914981" cy="1742629"/>
            </a:xfrm>
            <a:prstGeom prst="rect">
              <a:avLst/>
            </a:prstGeom>
            <a:effectLst/>
          </p:spPr>
        </p:pic>
      </p:grpSp>
      <p:sp>
        <p:nvSpPr>
          <p:cNvPr id="376" name="Shape 376"/>
          <p:cNvSpPr/>
          <p:nvPr/>
        </p:nvSpPr>
        <p:spPr>
          <a:xfrm>
            <a:off x="8756002" y="2523916"/>
            <a:ext cx="407423" cy="1"/>
          </a:xfrm>
          <a:prstGeom prst="line">
            <a:avLst/>
          </a:prstGeom>
          <a:ln w="50800" cap="rnd">
            <a:solidFill>
              <a:srgbClr val="FF2600"/>
            </a:solidFill>
            <a:bevel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7" name="Shape 377"/>
          <p:cNvSpPr/>
          <p:nvPr/>
        </p:nvSpPr>
        <p:spPr>
          <a:xfrm flipH="1">
            <a:off x="8749339" y="2548724"/>
            <a:ext cx="1" cy="4988662"/>
          </a:xfrm>
          <a:prstGeom prst="line">
            <a:avLst/>
          </a:prstGeom>
          <a:ln w="50800" cap="rnd">
            <a:solidFill>
              <a:srgbClr val="FF2600"/>
            </a:solidFill>
            <a:bevel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8" name="Shape 378"/>
          <p:cNvSpPr/>
          <p:nvPr/>
        </p:nvSpPr>
        <p:spPr>
          <a:xfrm>
            <a:off x="8349602" y="376584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9" name="Shape 379"/>
          <p:cNvSpPr/>
          <p:nvPr/>
        </p:nvSpPr>
        <p:spPr>
          <a:xfrm>
            <a:off x="8336902" y="4985045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0" name="Shape 380"/>
          <p:cNvSpPr/>
          <p:nvPr/>
        </p:nvSpPr>
        <p:spPr>
          <a:xfrm>
            <a:off x="8336902" y="6238149"/>
            <a:ext cx="407423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1" name="Shape 381"/>
          <p:cNvSpPr/>
          <p:nvPr/>
        </p:nvSpPr>
        <p:spPr>
          <a:xfrm>
            <a:off x="8397932" y="7525686"/>
            <a:ext cx="338281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45719" rIns="45719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2" name="Shape 382"/>
          <p:cNvSpPr/>
          <p:nvPr/>
        </p:nvSpPr>
        <p:spPr>
          <a:xfrm>
            <a:off x="91471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B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Algoritmi e Problem solving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(Studenti)</a:t>
            </a:r>
          </a:p>
        </p:txBody>
      </p:sp>
      <p:sp>
        <p:nvSpPr>
          <p:cNvPr id="383" name="Shape 383"/>
          <p:cNvSpPr/>
          <p:nvPr/>
        </p:nvSpPr>
        <p:spPr>
          <a:xfrm>
            <a:off x="5076767" y="33038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2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Drape</a:t>
            </a:r>
          </a:p>
        </p:txBody>
      </p:sp>
      <p:sp>
        <p:nvSpPr>
          <p:cNvPr id="384" name="Shape 384"/>
          <p:cNvSpPr/>
          <p:nvPr/>
        </p:nvSpPr>
        <p:spPr>
          <a:xfrm>
            <a:off x="5076767" y="4510356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3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Logo</a:t>
            </a:r>
          </a:p>
        </p:txBody>
      </p:sp>
      <p:sp>
        <p:nvSpPr>
          <p:cNvPr id="385" name="Shape 385"/>
          <p:cNvSpPr/>
          <p:nvPr/>
        </p:nvSpPr>
        <p:spPr>
          <a:xfrm>
            <a:off x="5076767" y="5776159"/>
            <a:ext cx="3307954" cy="932013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4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Robomind</a:t>
            </a:r>
          </a:p>
        </p:txBody>
      </p:sp>
      <p:sp>
        <p:nvSpPr>
          <p:cNvPr id="386" name="Shape 386"/>
          <p:cNvSpPr/>
          <p:nvPr/>
        </p:nvSpPr>
        <p:spPr>
          <a:xfrm>
            <a:off x="5076767" y="7041963"/>
            <a:ext cx="3307954" cy="932012"/>
          </a:xfrm>
          <a:prstGeom prst="roundRect">
            <a:avLst>
              <a:gd name="adj" fmla="val 20440"/>
            </a:avLst>
          </a:prstGeom>
          <a:solidFill>
            <a:srgbClr val="0096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5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Snap! by Scratch</a:t>
            </a:r>
          </a:p>
        </p:txBody>
      </p:sp>
      <p:sp>
        <p:nvSpPr>
          <p:cNvPr id="387" name="Shape 387"/>
          <p:cNvSpPr/>
          <p:nvPr/>
        </p:nvSpPr>
        <p:spPr>
          <a:xfrm>
            <a:off x="10064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C0C0C0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A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Pedagogical theories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(Teachers)</a:t>
            </a:r>
          </a:p>
        </p:txBody>
      </p:sp>
      <p:sp>
        <p:nvSpPr>
          <p:cNvPr id="388" name="Shape 388"/>
          <p:cNvSpPr/>
          <p:nvPr/>
        </p:nvSpPr>
        <p:spPr>
          <a:xfrm>
            <a:off x="9147117" y="1828800"/>
            <a:ext cx="3307954" cy="1270000"/>
          </a:xfrm>
          <a:prstGeom prst="roundRect">
            <a:avLst>
              <a:gd name="adj" fmla="val 15000"/>
            </a:avLst>
          </a:prstGeom>
          <a:solidFill>
            <a:srgbClr val="2D83C3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 B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Algorithms &amp;</a:t>
            </a:r>
          </a:p>
          <a:p>
            <a:pPr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Problem solving</a:t>
            </a:r>
          </a:p>
          <a:p>
            <a: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(Students)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391" name="Shape 391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2" name="Shape 392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3" name="Shape 39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94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395" name="Shape 395"/>
          <p:cNvSpPr/>
          <p:nvPr/>
        </p:nvSpPr>
        <p:spPr>
          <a:xfrm>
            <a:off x="5666098" y="3035582"/>
            <a:ext cx="6394028" cy="2480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6435" tIns="72248" rIns="126435" bIns="72248">
            <a:spAutoFit/>
          </a:bodyPr>
          <a:lstStyle/>
          <a:p>
            <a:pPr marL="342900" indent="-342900" algn="r" defTabSz="650240">
              <a:defRPr sz="3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L="342900" indent="-342900" algn="r" defTabSz="650240">
              <a:defRPr sz="3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>
                <a:uFill>
                  <a:solidFill>
                    <a:srgbClr val="C0504D"/>
                  </a:solidFill>
                </a:uFill>
              </a:rPr>
              <a:t>Pierfranco Ravotto</a:t>
            </a:r>
            <a:endParaRPr i="1">
              <a:uFill>
                <a:solidFill>
                  <a:srgbClr val="C0504D"/>
                </a:solidFill>
              </a:uFill>
            </a:endParaRPr>
          </a:p>
          <a:p>
            <a:pPr marL="342900" indent="-342900" algn="r" defTabSz="650240">
              <a:defRPr sz="3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>
                <a:uFill>
                  <a:solidFill>
                    <a:srgbClr val="C0504D"/>
                  </a:solidFill>
                </a:uFill>
              </a:rPr>
              <a:t>p.ravotto@aicanet.it</a:t>
            </a:r>
            <a:endParaRPr i="1">
              <a:solidFill>
                <a:srgbClr val="C0504D"/>
              </a:solidFill>
              <a:uFill>
                <a:solidFill>
                  <a:srgbClr val="C0504D"/>
                </a:solidFill>
              </a:uFill>
            </a:endParaRPr>
          </a:p>
          <a:p>
            <a:pPr marL="342900" indent="-342900" algn="r" defTabSz="650240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i="1">
              <a:solidFill>
                <a:srgbClr val="C0504D"/>
              </a:solidFill>
              <a:uFill>
                <a:solidFill>
                  <a:srgbClr val="C0504D"/>
                </a:solidFill>
              </a:uFill>
            </a:endParaRPr>
          </a:p>
        </p:txBody>
      </p:sp>
      <p:pic>
        <p:nvPicPr>
          <p:cNvPr id="396" name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9261" y="7622258"/>
            <a:ext cx="2359379" cy="896338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Shape 397"/>
          <p:cNvSpPr/>
          <p:nvPr/>
        </p:nvSpPr>
        <p:spPr>
          <a:xfrm>
            <a:off x="3616959" y="7513884"/>
            <a:ext cx="8737601" cy="1070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80622" tIns="108373" rIns="180622" bIns="108373">
            <a:spAutoFit/>
          </a:bodyPr>
          <a:lstStyle/>
          <a:p>
            <a:pPr algn="l" defTabSz="650240">
              <a:tabLst>
                <a:tab pos="876300" algn="l"/>
                <a:tab pos="1778000" algn="l"/>
                <a:tab pos="2705100" algn="l"/>
                <a:tab pos="3606800" algn="l"/>
                <a:tab pos="4508500" algn="l"/>
                <a:tab pos="5435600" algn="l"/>
                <a:tab pos="6337300" algn="l"/>
                <a:tab pos="7239000" algn="l"/>
                <a:tab pos="8153400" algn="l"/>
                <a:tab pos="9055100" algn="l"/>
                <a:tab pos="9982200" algn="l"/>
                <a:tab pos="10883900" algn="l"/>
                <a:tab pos="11772900" algn="l"/>
                <a:tab pos="12712700" algn="l"/>
                <a:tab pos="13589000" algn="l"/>
                <a:tab pos="14503400" algn="l"/>
                <a:tab pos="15417800" algn="l"/>
                <a:tab pos="16319500" algn="l"/>
                <a:tab pos="17246600" algn="l"/>
                <a:tab pos="18148300" algn="l"/>
              </a:tabLst>
              <a:defRPr sz="256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i="1" sz="1706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CreativeCommons:  Attribution – Share </a:t>
            </a:r>
            <a:r>
              <a:rPr i="1" sz="1706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alike. </a:t>
            </a:r>
            <a:endParaRPr i="1" sz="1706">
              <a:solidFill>
                <a:srgbClr val="000080"/>
              </a:solidFill>
              <a:uFill>
                <a:solidFill>
                  <a:srgbClr val="000080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algn="l" defTabSz="650240">
              <a:tabLst>
                <a:tab pos="876300" algn="l"/>
                <a:tab pos="1778000" algn="l"/>
                <a:tab pos="2705100" algn="l"/>
                <a:tab pos="3606800" algn="l"/>
                <a:tab pos="4508500" algn="l"/>
                <a:tab pos="5435600" algn="l"/>
                <a:tab pos="6337300" algn="l"/>
                <a:tab pos="7239000" algn="l"/>
                <a:tab pos="8153400" algn="l"/>
                <a:tab pos="9055100" algn="l"/>
                <a:tab pos="9982200" algn="l"/>
                <a:tab pos="10883900" algn="l"/>
                <a:tab pos="11772900" algn="l"/>
                <a:tab pos="12712700" algn="l"/>
                <a:tab pos="13589000" algn="l"/>
                <a:tab pos="14503400" algn="l"/>
                <a:tab pos="15417800" algn="l"/>
                <a:tab pos="16319500" algn="l"/>
                <a:tab pos="17246600" algn="l"/>
                <a:tab pos="18148300" algn="l"/>
              </a:tabLst>
              <a:defRPr sz="256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i="1" sz="1706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You </a:t>
            </a:r>
            <a:r>
              <a:rPr i="1" sz="1706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are free to use, modify and distribute this presentation citing the original </a:t>
            </a:r>
            <a:r>
              <a:rPr i="1" sz="1706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author and </a:t>
            </a:r>
            <a:r>
              <a:rPr i="1" sz="1706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leaving the same rights on the resulting product</a:t>
            </a:r>
            <a:r>
              <a:rPr i="1" sz="2417">
                <a:solidFill>
                  <a:srgbClr val="000080"/>
                </a:solidFill>
                <a:uFill>
                  <a:solidFill>
                    <a:srgbClr val="000080"/>
                  </a:solidFill>
                </a:u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398" name="Shape 398"/>
          <p:cNvSpPr/>
          <p:nvPr/>
        </p:nvSpPr>
        <p:spPr>
          <a:xfrm>
            <a:off x="5030390" y="1756705"/>
            <a:ext cx="7225177" cy="656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40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Thank you for the attention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50" name="Shape 5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xfrm>
            <a:off x="11645798" y="8911920"/>
            <a:ext cx="36850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30862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5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Shape 54"/>
          <p:cNvSpPr/>
          <p:nvPr/>
        </p:nvSpPr>
        <p:spPr>
          <a:xfrm>
            <a:off x="1864041" y="2708685"/>
            <a:ext cx="3782444" cy="1237613"/>
          </a:xfrm>
          <a:prstGeom prst="ellipse">
            <a:avLst/>
          </a:prstGeom>
          <a:solidFill>
            <a:srgbClr val="FFFC79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55" name="Shape 55"/>
          <p:cNvSpPr/>
          <p:nvPr/>
        </p:nvSpPr>
        <p:spPr>
          <a:xfrm>
            <a:off x="5815231" y="2756685"/>
            <a:ext cx="3915930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56" name="Shape 56"/>
          <p:cNvSpPr/>
          <p:nvPr/>
        </p:nvSpPr>
        <p:spPr>
          <a:xfrm>
            <a:off x="4442623" y="4257993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eLeadership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sz="1600"/>
              <a:t>(Digital for innovation)</a:t>
            </a:r>
          </a:p>
        </p:txBody>
      </p:sp>
      <p:sp>
        <p:nvSpPr>
          <p:cNvPr id="57" name="Shape 57"/>
          <p:cNvSpPr/>
          <p:nvPr/>
        </p:nvSpPr>
        <p:spPr>
          <a:xfrm>
            <a:off x="7693823" y="5807302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 Informatics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competences</a:t>
            </a:r>
          </a:p>
        </p:txBody>
      </p:sp>
      <p:sp>
        <p:nvSpPr>
          <p:cNvPr id="58" name="Shape 58"/>
          <p:cNvSpPr/>
          <p:nvPr/>
        </p:nvSpPr>
        <p:spPr>
          <a:xfrm rot="3600000">
            <a:off x="-491794" y="4737635"/>
            <a:ext cx="5129161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9452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Teaching &amp; Learning </a:t>
            </a:r>
          </a:p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digital environment</a:t>
            </a:r>
          </a:p>
        </p:txBody>
      </p:sp>
      <p:sp>
        <p:nvSpPr>
          <p:cNvPr id="59" name="Shape 59"/>
          <p:cNvSpPr/>
          <p:nvPr/>
        </p:nvSpPr>
        <p:spPr>
          <a:xfrm rot="3600000">
            <a:off x="8449798" y="3600346"/>
            <a:ext cx="5213949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8F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Promoting talented people</a:t>
            </a:r>
          </a:p>
        </p:txBody>
      </p:sp>
      <p:sp>
        <p:nvSpPr>
          <p:cNvPr id="60" name="Shape 60"/>
          <p:cNvSpPr/>
          <p:nvPr/>
        </p:nvSpPr>
        <p:spPr>
          <a:xfrm>
            <a:off x="3507703" y="5807302"/>
            <a:ext cx="3782445" cy="1237613"/>
          </a:xfrm>
          <a:prstGeom prst="ellipse">
            <a:avLst/>
          </a:prstGeom>
          <a:solidFill>
            <a:srgbClr val="FFFC79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competences 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specific jobs</a:t>
            </a:r>
          </a:p>
        </p:txBody>
      </p:sp>
      <p:sp>
        <p:nvSpPr>
          <p:cNvPr id="61" name="Shape 61"/>
          <p:cNvSpPr/>
          <p:nvPr/>
        </p:nvSpPr>
        <p:spPr>
          <a:xfrm>
            <a:off x="829972" y="443195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Computing: so many aspects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64" name="Shape 64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" name="Shape 66"/>
          <p:cNvSpPr/>
          <p:nvPr>
            <p:ph type="sldNum" sz="quarter" idx="2"/>
          </p:nvPr>
        </p:nvSpPr>
        <p:spPr>
          <a:xfrm>
            <a:off x="11645798" y="8911920"/>
            <a:ext cx="36850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30862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7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hape 68"/>
          <p:cNvSpPr/>
          <p:nvPr/>
        </p:nvSpPr>
        <p:spPr>
          <a:xfrm>
            <a:off x="1864041" y="2708685"/>
            <a:ext cx="3782444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69" name="Shape 69"/>
          <p:cNvSpPr/>
          <p:nvPr/>
        </p:nvSpPr>
        <p:spPr>
          <a:xfrm>
            <a:off x="5815231" y="2756685"/>
            <a:ext cx="3915930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70" name="Shape 70"/>
          <p:cNvSpPr/>
          <p:nvPr/>
        </p:nvSpPr>
        <p:spPr>
          <a:xfrm>
            <a:off x="4442623" y="4257993"/>
            <a:ext cx="3879563" cy="1237613"/>
          </a:xfrm>
          <a:prstGeom prst="ellipse">
            <a:avLst/>
          </a:prstGeom>
          <a:solidFill>
            <a:srgbClr val="FFFC79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eLeadership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sz="1600"/>
              <a:t>(Digital for innovation)</a:t>
            </a:r>
          </a:p>
        </p:txBody>
      </p:sp>
      <p:sp>
        <p:nvSpPr>
          <p:cNvPr id="71" name="Shape 71"/>
          <p:cNvSpPr/>
          <p:nvPr/>
        </p:nvSpPr>
        <p:spPr>
          <a:xfrm>
            <a:off x="7693823" y="5807302"/>
            <a:ext cx="3879563" cy="1237613"/>
          </a:xfrm>
          <a:prstGeom prst="ellipse">
            <a:avLst/>
          </a:prstGeom>
          <a:solidFill>
            <a:srgbClr val="FFFC79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 Informatics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competences</a:t>
            </a:r>
          </a:p>
        </p:txBody>
      </p:sp>
      <p:sp>
        <p:nvSpPr>
          <p:cNvPr id="72" name="Shape 72"/>
          <p:cNvSpPr/>
          <p:nvPr/>
        </p:nvSpPr>
        <p:spPr>
          <a:xfrm rot="3600000">
            <a:off x="-491794" y="4737635"/>
            <a:ext cx="5129161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9452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Teaching &amp; Learning </a:t>
            </a:r>
          </a:p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digital environment</a:t>
            </a:r>
          </a:p>
        </p:txBody>
      </p:sp>
      <p:sp>
        <p:nvSpPr>
          <p:cNvPr id="73" name="Shape 73"/>
          <p:cNvSpPr/>
          <p:nvPr/>
        </p:nvSpPr>
        <p:spPr>
          <a:xfrm rot="3600000">
            <a:off x="8449798" y="3600346"/>
            <a:ext cx="5213949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8F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Promoting talented people</a:t>
            </a:r>
          </a:p>
        </p:txBody>
      </p:sp>
      <p:sp>
        <p:nvSpPr>
          <p:cNvPr id="74" name="Shape 74"/>
          <p:cNvSpPr/>
          <p:nvPr/>
        </p:nvSpPr>
        <p:spPr>
          <a:xfrm>
            <a:off x="3507703" y="5807302"/>
            <a:ext cx="3782445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competences 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specific jobs</a:t>
            </a:r>
          </a:p>
        </p:txBody>
      </p:sp>
      <p:sp>
        <p:nvSpPr>
          <p:cNvPr id="75" name="Shape 75"/>
          <p:cNvSpPr/>
          <p:nvPr/>
        </p:nvSpPr>
        <p:spPr>
          <a:xfrm>
            <a:off x="829972" y="443195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Computing: so many aspects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78" name="Shape 78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" name="Shape 79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xfrm>
            <a:off x="11645798" y="8911920"/>
            <a:ext cx="36850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30862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1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1864041" y="2708685"/>
            <a:ext cx="3782444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83" name="Shape 83"/>
          <p:cNvSpPr/>
          <p:nvPr/>
        </p:nvSpPr>
        <p:spPr>
          <a:xfrm>
            <a:off x="5815231" y="2756685"/>
            <a:ext cx="3915930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84" name="Shape 84"/>
          <p:cNvSpPr/>
          <p:nvPr/>
        </p:nvSpPr>
        <p:spPr>
          <a:xfrm>
            <a:off x="4442623" y="4257993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eLeadership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sz="1600"/>
              <a:t>(Digital for innovation)</a:t>
            </a:r>
          </a:p>
        </p:txBody>
      </p:sp>
      <p:sp>
        <p:nvSpPr>
          <p:cNvPr id="85" name="Shape 85"/>
          <p:cNvSpPr/>
          <p:nvPr/>
        </p:nvSpPr>
        <p:spPr>
          <a:xfrm>
            <a:off x="7693823" y="5807302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 Informatics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competences</a:t>
            </a:r>
          </a:p>
        </p:txBody>
      </p:sp>
      <p:sp>
        <p:nvSpPr>
          <p:cNvPr id="86" name="Shape 86"/>
          <p:cNvSpPr/>
          <p:nvPr/>
        </p:nvSpPr>
        <p:spPr>
          <a:xfrm rot="3600000">
            <a:off x="-491794" y="4737635"/>
            <a:ext cx="5129161" cy="1141613"/>
          </a:xfrm>
          <a:prstGeom prst="ellipse">
            <a:avLst/>
          </a:prstGeom>
          <a:solidFill>
            <a:srgbClr val="FFFC79"/>
          </a:solidFill>
          <a:ln w="25400">
            <a:solidFill>
              <a:srgbClr val="9452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Teaching &amp; Learning </a:t>
            </a:r>
          </a:p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digital environment</a:t>
            </a:r>
          </a:p>
        </p:txBody>
      </p:sp>
      <p:sp>
        <p:nvSpPr>
          <p:cNvPr id="87" name="Shape 87"/>
          <p:cNvSpPr/>
          <p:nvPr/>
        </p:nvSpPr>
        <p:spPr>
          <a:xfrm rot="3600000">
            <a:off x="8449798" y="3600346"/>
            <a:ext cx="5213949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8F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Promoting talented people</a:t>
            </a:r>
          </a:p>
        </p:txBody>
      </p:sp>
      <p:sp>
        <p:nvSpPr>
          <p:cNvPr id="88" name="Shape 88"/>
          <p:cNvSpPr/>
          <p:nvPr/>
        </p:nvSpPr>
        <p:spPr>
          <a:xfrm>
            <a:off x="3507703" y="5807302"/>
            <a:ext cx="3782445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competences 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specific jobs</a:t>
            </a:r>
          </a:p>
        </p:txBody>
      </p:sp>
      <p:sp>
        <p:nvSpPr>
          <p:cNvPr id="89" name="Shape 89"/>
          <p:cNvSpPr/>
          <p:nvPr/>
        </p:nvSpPr>
        <p:spPr>
          <a:xfrm>
            <a:off x="829972" y="443195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Computing: so many aspects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92" name="Shape 92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3" name="Shape 93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xfrm>
            <a:off x="11645798" y="8911920"/>
            <a:ext cx="36850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30862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95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>
            <a:off x="1864041" y="2708685"/>
            <a:ext cx="3782444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97" name="Shape 97"/>
          <p:cNvSpPr/>
          <p:nvPr/>
        </p:nvSpPr>
        <p:spPr>
          <a:xfrm>
            <a:off x="5815231" y="2756685"/>
            <a:ext cx="3915930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98" name="Shape 98"/>
          <p:cNvSpPr/>
          <p:nvPr/>
        </p:nvSpPr>
        <p:spPr>
          <a:xfrm>
            <a:off x="4442623" y="4257993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eLeadership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sz="1600"/>
              <a:t>(Digital for innovation)</a:t>
            </a:r>
          </a:p>
        </p:txBody>
      </p:sp>
      <p:sp>
        <p:nvSpPr>
          <p:cNvPr id="99" name="Shape 99"/>
          <p:cNvSpPr/>
          <p:nvPr/>
        </p:nvSpPr>
        <p:spPr>
          <a:xfrm>
            <a:off x="7693823" y="5807302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 Informatics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competences</a:t>
            </a:r>
          </a:p>
        </p:txBody>
      </p:sp>
      <p:sp>
        <p:nvSpPr>
          <p:cNvPr id="100" name="Shape 100"/>
          <p:cNvSpPr/>
          <p:nvPr/>
        </p:nvSpPr>
        <p:spPr>
          <a:xfrm rot="3600000">
            <a:off x="-491794" y="4737635"/>
            <a:ext cx="5129161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9452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Teaching &amp; Learning </a:t>
            </a:r>
          </a:p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digital environment</a:t>
            </a:r>
          </a:p>
        </p:txBody>
      </p:sp>
      <p:sp>
        <p:nvSpPr>
          <p:cNvPr id="101" name="Shape 101"/>
          <p:cNvSpPr/>
          <p:nvPr/>
        </p:nvSpPr>
        <p:spPr>
          <a:xfrm rot="3600000">
            <a:off x="8449798" y="3600346"/>
            <a:ext cx="5213949" cy="1141613"/>
          </a:xfrm>
          <a:prstGeom prst="ellipse">
            <a:avLst/>
          </a:prstGeom>
          <a:solidFill>
            <a:srgbClr val="FFFC79"/>
          </a:solidFill>
          <a:ln w="25400">
            <a:solidFill>
              <a:srgbClr val="008F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Promoting talented people</a:t>
            </a:r>
          </a:p>
        </p:txBody>
      </p:sp>
      <p:sp>
        <p:nvSpPr>
          <p:cNvPr id="102" name="Shape 102"/>
          <p:cNvSpPr/>
          <p:nvPr/>
        </p:nvSpPr>
        <p:spPr>
          <a:xfrm>
            <a:off x="3507703" y="5807302"/>
            <a:ext cx="3782445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competences 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specific jobs</a:t>
            </a:r>
          </a:p>
        </p:txBody>
      </p:sp>
      <p:sp>
        <p:nvSpPr>
          <p:cNvPr id="103" name="Shape 103"/>
          <p:cNvSpPr/>
          <p:nvPr/>
        </p:nvSpPr>
        <p:spPr>
          <a:xfrm>
            <a:off x="829972" y="443195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Computing: so many aspects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06" name="Shape 106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" name="Shape 107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Shape 108"/>
          <p:cNvSpPr/>
          <p:nvPr>
            <p:ph type="sldNum" sz="quarter" idx="2"/>
          </p:nvPr>
        </p:nvSpPr>
        <p:spPr>
          <a:xfrm>
            <a:off x="11645798" y="8911920"/>
            <a:ext cx="36850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30862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09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Shape 110"/>
          <p:cNvSpPr/>
          <p:nvPr/>
        </p:nvSpPr>
        <p:spPr>
          <a:xfrm>
            <a:off x="1864041" y="2708685"/>
            <a:ext cx="3782444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111" name="Shape 111"/>
          <p:cNvSpPr/>
          <p:nvPr/>
        </p:nvSpPr>
        <p:spPr>
          <a:xfrm>
            <a:off x="5815231" y="2756685"/>
            <a:ext cx="3915930" cy="1141613"/>
          </a:xfrm>
          <a:prstGeom prst="ellipse">
            <a:avLst/>
          </a:prstGeom>
          <a:solidFill>
            <a:srgbClr val="FF9300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112" name="Shape 112"/>
          <p:cNvSpPr/>
          <p:nvPr/>
        </p:nvSpPr>
        <p:spPr>
          <a:xfrm>
            <a:off x="4442623" y="4257993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eLeadership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sz="1600"/>
              <a:t>(Digital for innovation)</a:t>
            </a:r>
          </a:p>
        </p:txBody>
      </p:sp>
      <p:sp>
        <p:nvSpPr>
          <p:cNvPr id="113" name="Shape 113"/>
          <p:cNvSpPr/>
          <p:nvPr/>
        </p:nvSpPr>
        <p:spPr>
          <a:xfrm>
            <a:off x="7693823" y="5807302"/>
            <a:ext cx="3879563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 Informatics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competences</a:t>
            </a:r>
          </a:p>
        </p:txBody>
      </p:sp>
      <p:sp>
        <p:nvSpPr>
          <p:cNvPr id="114" name="Shape 114"/>
          <p:cNvSpPr/>
          <p:nvPr/>
        </p:nvSpPr>
        <p:spPr>
          <a:xfrm rot="3600000">
            <a:off x="-491794" y="4737635"/>
            <a:ext cx="5129161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9452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Teaching &amp; Learning </a:t>
            </a:r>
          </a:p>
          <a:p>
            <a:pPr defTabSz="650240">
              <a:defRPr b="1" sz="1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digital environment</a:t>
            </a:r>
          </a:p>
        </p:txBody>
      </p:sp>
      <p:sp>
        <p:nvSpPr>
          <p:cNvPr id="115" name="Shape 115"/>
          <p:cNvSpPr/>
          <p:nvPr/>
        </p:nvSpPr>
        <p:spPr>
          <a:xfrm rot="3600000">
            <a:off x="8449798" y="3600346"/>
            <a:ext cx="5213949" cy="1141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8F00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8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Promoting talented people</a:t>
            </a:r>
          </a:p>
        </p:txBody>
      </p:sp>
      <p:sp>
        <p:nvSpPr>
          <p:cNvPr id="116" name="Shape 116"/>
          <p:cNvSpPr/>
          <p:nvPr/>
        </p:nvSpPr>
        <p:spPr>
          <a:xfrm>
            <a:off x="3507703" y="5807302"/>
            <a:ext cx="3782445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competences 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specific jobs</a:t>
            </a:r>
          </a:p>
        </p:txBody>
      </p:sp>
      <p:sp>
        <p:nvSpPr>
          <p:cNvPr id="117" name="Shape 117"/>
          <p:cNvSpPr/>
          <p:nvPr/>
        </p:nvSpPr>
        <p:spPr>
          <a:xfrm>
            <a:off x="829972" y="443195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Computing: so many aspects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20" name="Shape 120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" name="Shape 121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" name="Shape 122"/>
          <p:cNvSpPr/>
          <p:nvPr>
            <p:ph type="sldNum" sz="quarter" idx="2"/>
          </p:nvPr>
        </p:nvSpPr>
        <p:spPr>
          <a:xfrm>
            <a:off x="11645798" y="8911920"/>
            <a:ext cx="368504" cy="4472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23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Two documents</a:t>
            </a:r>
          </a:p>
        </p:txBody>
      </p:sp>
      <p:sp>
        <p:nvSpPr>
          <p:cNvPr id="125" name="Shape 125"/>
          <p:cNvSpPr/>
          <p:nvPr/>
        </p:nvSpPr>
        <p:spPr>
          <a:xfrm>
            <a:off x="2321984" y="1845085"/>
            <a:ext cx="3782445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Digital competence</a:t>
            </a:r>
          </a:p>
          <a:p>
            <a: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(digital literacy)</a:t>
            </a:r>
          </a:p>
        </p:txBody>
      </p:sp>
      <p:sp>
        <p:nvSpPr>
          <p:cNvPr id="126" name="Shape 126"/>
          <p:cNvSpPr/>
          <p:nvPr/>
        </p:nvSpPr>
        <p:spPr>
          <a:xfrm>
            <a:off x="6815041" y="1845085"/>
            <a:ext cx="4003242" cy="123761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5493"/>
            </a:solidFill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650240">
              <a:defRPr b="1" sz="1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Computational thinking</a:t>
            </a:r>
          </a:p>
        </p:txBody>
      </p:sp>
      <p:sp>
        <p:nvSpPr>
          <p:cNvPr id="127" name="Shape 127"/>
          <p:cNvSpPr/>
          <p:nvPr/>
        </p:nvSpPr>
        <p:spPr>
          <a:xfrm>
            <a:off x="6995682" y="3862588"/>
            <a:ext cx="5363436" cy="23144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49580">
              <a:lnSpc>
                <a:spcPct val="115000"/>
              </a:lnSpc>
              <a:defRPr sz="2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“Computer science deals with the theoretical foundations of information and computation, together with practical techniques for the implementation and application of these foundations”</a:t>
            </a:r>
            <a:endParaRPr i="1"/>
          </a:p>
          <a:p>
            <a:pPr algn="just" defTabSz="449580">
              <a:lnSpc>
                <a:spcPct val="115000"/>
              </a:lnSpc>
              <a:defRPr sz="2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(Wikipedia)</a:t>
            </a:r>
          </a:p>
        </p:txBody>
      </p:sp>
      <p:sp>
        <p:nvSpPr>
          <p:cNvPr id="128" name="Shape 128"/>
          <p:cNvSpPr/>
          <p:nvPr/>
        </p:nvSpPr>
        <p:spPr>
          <a:xfrm>
            <a:off x="645682" y="3800250"/>
            <a:ext cx="5363436" cy="37246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266700" dist="0" dir="4736703">
              <a:srgbClr val="21212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49580">
              <a:defRPr sz="2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Digital competence involves the confident and critical use of Information Society Technology for work, leisure and communication. It is underpinned by basic skills in ICT: the use of computers to retrieve, assess, store, produce, present and exchange information, and to communicate and participate in collaborative networks via the Internet”</a:t>
            </a:r>
            <a:endParaRPr i="1"/>
          </a:p>
          <a:p>
            <a:pPr algn="just" defTabSz="449580">
              <a:defRPr sz="22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(European Parliament Recommendation 2006)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150" y="8977207"/>
            <a:ext cx="2914982" cy="622960"/>
          </a:xfrm>
          <a:prstGeom prst="rect">
            <a:avLst/>
          </a:prstGeom>
        </p:spPr>
      </p:pic>
      <p:sp>
        <p:nvSpPr>
          <p:cNvPr id="131" name="Shape 131"/>
          <p:cNvSpPr/>
          <p:nvPr/>
        </p:nvSpPr>
        <p:spPr>
          <a:xfrm>
            <a:off x="975359" y="8784166"/>
            <a:ext cx="11054082" cy="2259"/>
          </a:xfrm>
          <a:prstGeom prst="line">
            <a:avLst/>
          </a:prstGeom>
          <a:ln w="40448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" name="Shape 132"/>
          <p:cNvSpPr/>
          <p:nvPr/>
        </p:nvSpPr>
        <p:spPr>
          <a:xfrm>
            <a:off x="975359" y="1246293"/>
            <a:ext cx="11054082" cy="2259"/>
          </a:xfrm>
          <a:prstGeom prst="line">
            <a:avLst/>
          </a:prstGeom>
          <a:ln w="54272">
            <a:solidFill>
              <a:srgbClr val="FF3300"/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3" name="Shape 133"/>
          <p:cNvSpPr/>
          <p:nvPr>
            <p:ph type="sldNum" sz="quarter" idx="2"/>
          </p:nvPr>
        </p:nvSpPr>
        <p:spPr>
          <a:xfrm>
            <a:off x="11645798" y="8911920"/>
            <a:ext cx="368504" cy="4472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34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106" y="8934176"/>
            <a:ext cx="1541764" cy="7090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0821232">
            <a:off x="1307984" y="2004463"/>
            <a:ext cx="4491324" cy="616327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grpSp>
        <p:nvGrpSpPr>
          <p:cNvPr id="138" name="Group 138"/>
          <p:cNvGrpSpPr/>
          <p:nvPr/>
        </p:nvGrpSpPr>
        <p:grpSpPr>
          <a:xfrm rot="480000">
            <a:off x="6885398" y="1829967"/>
            <a:ext cx="5009875" cy="7006583"/>
            <a:chOff x="0" y="0"/>
            <a:chExt cx="5009874" cy="7006581"/>
          </a:xfrm>
        </p:grpSpPr>
        <p:pic>
          <p:nvPicPr>
            <p:cNvPr id="137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4755875" cy="667638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6" name="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5009875" cy="7006582"/>
            </a:xfrm>
            <a:prstGeom prst="rect">
              <a:avLst/>
            </a:prstGeom>
            <a:effectLst/>
          </p:spPr>
        </p:pic>
      </p:grpSp>
      <p:sp>
        <p:nvSpPr>
          <p:cNvPr id="139" name="Shape 139"/>
          <p:cNvSpPr/>
          <p:nvPr/>
        </p:nvSpPr>
        <p:spPr>
          <a:xfrm>
            <a:off x="982372" y="471873"/>
            <a:ext cx="11659027" cy="835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>
            <a:spAutoFit/>
          </a:bodyPr>
          <a:lstStyle>
            <a:lvl1pPr marL="39199" marR="39199" algn="l" defTabSz="638951">
              <a:buClr>
                <a:srgbClr val="333399"/>
              </a:buClr>
              <a:buFont typeface="Arial"/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b="1" sz="4858">
                <a:solidFill>
                  <a:srgbClr val="011993"/>
                </a:solidFill>
                <a:uFill>
                  <a:solidFill>
                    <a:srgbClr val="3333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Cepis and Foundation documents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